
<file path=[Content_Types].xml><?xml version="1.0" encoding="utf-8"?>
<Types xmlns="http://schemas.openxmlformats.org/package/2006/content-types">
  <Default Extension="xml" ContentType="application/xml"/>
  <Default Extension="jpg" ContentType="image/jpeg"/>
  <Default Extension="rels" ContentType="application/vnd.openxmlformats-package.relationships+xml"/>
  <Default Extension="xlsx" ContentType="application/vnd.openxmlformats-officedocument.spreadsheetml.sheet"/>
  <Default Extension="mov" ContentType="vide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rts/chart1.xml" ContentType="application/vnd.openxmlformats-officedocument.drawingml.chart+xml"/>
  <Override PartName="/ppt/notesSlides/notesSlide21.xml" ContentType="application/vnd.openxmlformats-officedocument.presentationml.notesSlide+xml"/>
  <Override PartName="/ppt/charts/chart2.xml" ContentType="application/vnd.openxmlformats-officedocument.drawingml.chart+xml"/>
  <Override PartName="/ppt/notesSlides/notesSlide22.xml" ContentType="application/vnd.openxmlformats-officedocument.presentationml.notesSlide+xml"/>
  <Override PartName="/ppt/charts/chart3.xml" ContentType="application/vnd.openxmlformats-officedocument.drawingml.chart+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charts/chart4.xml" ContentType="application/vnd.openxmlformats-officedocument.drawingml.chart+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1"/>
  </p:notesMasterIdLst>
  <p:handoutMasterIdLst>
    <p:handoutMasterId r:id="rId52"/>
  </p:handoutMasterIdLst>
  <p:sldIdLst>
    <p:sldId id="762" r:id="rId2"/>
    <p:sldId id="843" r:id="rId3"/>
    <p:sldId id="801" r:id="rId4"/>
    <p:sldId id="754" r:id="rId5"/>
    <p:sldId id="755" r:id="rId6"/>
    <p:sldId id="760" r:id="rId7"/>
    <p:sldId id="730" r:id="rId8"/>
    <p:sldId id="788" r:id="rId9"/>
    <p:sldId id="844" r:id="rId10"/>
    <p:sldId id="802" r:id="rId11"/>
    <p:sldId id="756" r:id="rId12"/>
    <p:sldId id="792" r:id="rId13"/>
    <p:sldId id="784" r:id="rId14"/>
    <p:sldId id="809" r:id="rId15"/>
    <p:sldId id="779" r:id="rId16"/>
    <p:sldId id="781" r:id="rId17"/>
    <p:sldId id="803" r:id="rId18"/>
    <p:sldId id="733" r:id="rId19"/>
    <p:sldId id="742" r:id="rId20"/>
    <p:sldId id="738" r:id="rId21"/>
    <p:sldId id="739" r:id="rId22"/>
    <p:sldId id="798" r:id="rId23"/>
    <p:sldId id="804" r:id="rId24"/>
    <p:sldId id="807" r:id="rId25"/>
    <p:sldId id="808" r:id="rId26"/>
    <p:sldId id="749" r:id="rId27"/>
    <p:sldId id="827" r:id="rId28"/>
    <p:sldId id="810" r:id="rId29"/>
    <p:sldId id="764" r:id="rId30"/>
    <p:sldId id="828" r:id="rId31"/>
    <p:sldId id="723" r:id="rId32"/>
    <p:sldId id="765" r:id="rId33"/>
    <p:sldId id="845" r:id="rId34"/>
    <p:sldId id="820" r:id="rId35"/>
    <p:sldId id="824" r:id="rId36"/>
    <p:sldId id="825" r:id="rId37"/>
    <p:sldId id="821" r:id="rId38"/>
    <p:sldId id="847" r:id="rId39"/>
    <p:sldId id="822" r:id="rId40"/>
    <p:sldId id="823" r:id="rId41"/>
    <p:sldId id="769" r:id="rId42"/>
    <p:sldId id="817" r:id="rId43"/>
    <p:sldId id="806" r:id="rId44"/>
    <p:sldId id="833" r:id="rId45"/>
    <p:sldId id="846" r:id="rId46"/>
    <p:sldId id="835" r:id="rId47"/>
    <p:sldId id="773" r:id="rId48"/>
    <p:sldId id="389" r:id="rId49"/>
    <p:sldId id="838" r:id="rId5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ain presentation" id="{A3EBCE35-F39D-A343-BA30-8ACBCDD6D798}">
          <p14:sldIdLst>
            <p14:sldId id="762"/>
            <p14:sldId id="843"/>
          </p14:sldIdLst>
        </p14:section>
        <p14:section name="eLife" id="{E3F993CD-69BF-204C-BC79-E30824172AF7}">
          <p14:sldIdLst>
            <p14:sldId id="801"/>
            <p14:sldId id="754"/>
            <p14:sldId id="755"/>
            <p14:sldId id="760"/>
            <p14:sldId id="730"/>
            <p14:sldId id="788"/>
            <p14:sldId id="844"/>
          </p14:sldIdLst>
        </p14:section>
        <p14:section name="Benefits of data sharing in biology" id="{BF4FE336-58E2-B14C-9B14-0148898DE6A3}">
          <p14:sldIdLst>
            <p14:sldId id="802"/>
            <p14:sldId id="756"/>
            <p14:sldId id="792"/>
            <p14:sldId id="784"/>
            <p14:sldId id="809"/>
            <p14:sldId id="779"/>
            <p14:sldId id="781"/>
          </p14:sldIdLst>
        </p14:section>
        <p14:section name="The state of data sharing in biology" id="{2C138EAA-DC55-CC40-B446-F0361D7DF59F}">
          <p14:sldIdLst>
            <p14:sldId id="803"/>
            <p14:sldId id="733"/>
            <p14:sldId id="742"/>
            <p14:sldId id="738"/>
            <p14:sldId id="739"/>
            <p14:sldId id="798"/>
          </p14:sldIdLst>
        </p14:section>
        <p14:section name="What can the journal do?" id="{F14F1AC6-CEB2-D442-8B2A-C466B68007AD}">
          <p14:sldIdLst>
            <p14:sldId id="804"/>
            <p14:sldId id="807"/>
            <p14:sldId id="808"/>
            <p14:sldId id="749"/>
            <p14:sldId id="827"/>
            <p14:sldId id="810"/>
            <p14:sldId id="764"/>
            <p14:sldId id="828"/>
            <p14:sldId id="723"/>
            <p14:sldId id="765"/>
            <p14:sldId id="845"/>
            <p14:sldId id="820"/>
            <p14:sldId id="824"/>
            <p14:sldId id="825"/>
            <p14:sldId id="821"/>
            <p14:sldId id="847"/>
            <p14:sldId id="822"/>
            <p14:sldId id="823"/>
            <p14:sldId id="769"/>
            <p14:sldId id="817"/>
          </p14:sldIdLst>
        </p14:section>
        <p14:section name="Discussion" id="{6286B655-9031-5C48-BF6D-317E6697BDA7}">
          <p14:sldIdLst>
            <p14:sldId id="806"/>
            <p14:sldId id="833"/>
            <p14:sldId id="846"/>
            <p14:sldId id="835"/>
            <p14:sldId id="773"/>
            <p14:sldId id="389"/>
            <p14:sldId id="838"/>
          </p14:sldIdLst>
        </p14:section>
        <p14:section name="Additional slides" id="{D0ACFD85-A72B-BE44-8338-29A014A66B5C}">
          <p14:sldIdLst/>
        </p14:section>
      </p14:sectionLst>
    </p:ex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Kornelia Korzec" initials="" lastIdx="1" clrIdx="0"/>
  <p:cmAuthor id="1" name="Naomi" initials="" lastIdx="8" clrIdx="1"/>
  <p:cmAuthor id="2" name="CollingsA" initials="" lastIdx="0" clrIdx="2"/>
  <p:cmAuthor id="3" name="Emily Packer" initials="EP" lastIdx="1"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clrMru>
    <a:srgbClr val="273B81"/>
    <a:srgbClr val="0961AB"/>
    <a:srgbClr val="096169"/>
    <a:srgbClr val="732069"/>
    <a:srgbClr val="0A9DDA"/>
    <a:srgbClr val="3DA8F3"/>
    <a:srgbClr val="C01A46"/>
    <a:srgbClr val="59246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70" autoAdjust="0"/>
    <p:restoredTop sz="74713" autoAdjust="0"/>
  </p:normalViewPr>
  <p:slideViewPr>
    <p:cSldViewPr snapToGrid="0" snapToObjects="1">
      <p:cViewPr>
        <p:scale>
          <a:sx n="68" d="100"/>
          <a:sy n="68" d="100"/>
        </p:scale>
        <p:origin x="-2232" y="-248"/>
      </p:cViewPr>
      <p:guideLst>
        <p:guide orient="horz" pos="2160"/>
        <p:guide pos="2880"/>
      </p:guideLst>
    </p:cSldViewPr>
  </p:slideViewPr>
  <p:outlineViewPr>
    <p:cViewPr>
      <p:scale>
        <a:sx n="33" d="100"/>
        <a:sy n="33" d="100"/>
      </p:scale>
      <p:origin x="0" y="1168"/>
    </p:cViewPr>
  </p:outlineViewPr>
  <p:notesTextViewPr>
    <p:cViewPr>
      <p:scale>
        <a:sx n="100" d="100"/>
        <a:sy n="100" d="100"/>
      </p:scale>
      <p:origin x="0" y="0"/>
    </p:cViewPr>
  </p:notesTextViewPr>
  <p:sorterViewPr>
    <p:cViewPr>
      <p:scale>
        <a:sx n="167" d="100"/>
        <a:sy n="167" d="100"/>
      </p:scale>
      <p:origin x="0" y="22584"/>
    </p:cViewPr>
  </p:sorterViewPr>
  <p:notesViewPr>
    <p:cSldViewPr snapToGrid="0" snapToObjects="1">
      <p:cViewPr varScale="1">
        <p:scale>
          <a:sx n="112" d="100"/>
          <a:sy n="112" d="100"/>
        </p:scale>
        <p:origin x="-4792"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notesMaster" Target="notesMasters/notesMaster1.xml"/><Relationship Id="rId52" Type="http://schemas.openxmlformats.org/officeDocument/2006/relationships/handoutMaster" Target="handoutMasters/handoutMaster1.xml"/><Relationship Id="rId53" Type="http://schemas.openxmlformats.org/officeDocument/2006/relationships/printerSettings" Target="printerSettings/printerSettings1.bin"/><Relationship Id="rId54" Type="http://schemas.openxmlformats.org/officeDocument/2006/relationships/commentAuthors" Target="commentAuthors.xml"/><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openxmlformats.org/officeDocument/2006/relationships/oleObject" Target="Macintosh%20HD:Users:naomipenfold:Documents:Github-ODD4R:101innovations-npscience-lifesci-analysistools-counts.xls"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7"/>
    </mc:Choice>
    <mc:Fallback>
      <c:style val="17"/>
    </mc:Fallback>
  </mc:AlternateContent>
  <c:chart>
    <c:autoTitleDeleted val="1"/>
    <c:plotArea>
      <c:layout/>
      <c:pieChart>
        <c:varyColors val="1"/>
        <c:ser>
          <c:idx val="0"/>
          <c:order val="0"/>
          <c:tx>
            <c:strRef>
              <c:f>Sheet1!$B$1</c:f>
              <c:strCache>
                <c:ptCount val="1"/>
                <c:pt idx="0">
                  <c:v>Sales</c:v>
                </c:pt>
              </c:strCache>
            </c:strRef>
          </c:tx>
          <c:dPt>
            <c:idx val="0"/>
            <c:bubble3D val="0"/>
            <c:spPr>
              <a:noFill/>
              <a:effectLst/>
            </c:spPr>
          </c:dPt>
          <c:dPt>
            <c:idx val="1"/>
            <c:bubble3D val="0"/>
            <c:spPr>
              <a:solidFill>
                <a:schemeClr val="bg1">
                  <a:lumMod val="85000"/>
                </a:schemeClr>
              </a:solidFill>
              <a:ln>
                <a:noFill/>
              </a:ln>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25.0</c:v>
                </c:pt>
                <c:pt idx="1">
                  <c:v>75.0</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7"/>
    </mc:Choice>
    <mc:Fallback>
      <c:style val="17"/>
    </mc:Fallback>
  </mc:AlternateContent>
  <c:chart>
    <c:autoTitleDeleted val="1"/>
    <c:plotArea>
      <c:layout/>
      <c:pieChart>
        <c:varyColors val="1"/>
        <c:ser>
          <c:idx val="0"/>
          <c:order val="0"/>
          <c:tx>
            <c:strRef>
              <c:f>Sheet1!$B$1</c:f>
              <c:strCache>
                <c:ptCount val="1"/>
                <c:pt idx="0">
                  <c:v>Sales</c:v>
                </c:pt>
              </c:strCache>
            </c:strRef>
          </c:tx>
          <c:dPt>
            <c:idx val="0"/>
            <c:bubble3D val="0"/>
            <c:spPr>
              <a:noFill/>
              <a:effectLst/>
            </c:spPr>
          </c:dPt>
          <c:dPt>
            <c:idx val="1"/>
            <c:bubble3D val="0"/>
            <c:spPr>
              <a:solidFill>
                <a:schemeClr val="bg1">
                  <a:lumMod val="85000"/>
                </a:schemeClr>
              </a:solidFill>
              <a:effectLst/>
            </c:spPr>
          </c:dPt>
          <c:dPt>
            <c:idx val="2"/>
            <c:bubble3D val="0"/>
            <c:spPr>
              <a:solidFill>
                <a:schemeClr val="bg1">
                  <a:lumMod val="75000"/>
                </a:schemeClr>
              </a:solidFill>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25.0</c:v>
                </c:pt>
                <c:pt idx="1">
                  <c:v>25.0</c:v>
                </c:pt>
                <c:pt idx="2">
                  <c:v>50.0</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7"/>
    </mc:Choice>
    <mc:Fallback>
      <c:style val="17"/>
    </mc:Fallback>
  </mc:AlternateContent>
  <c:chart>
    <c:autoTitleDeleted val="1"/>
    <c:plotArea>
      <c:layout/>
      <c:pieChart>
        <c:varyColors val="1"/>
        <c:ser>
          <c:idx val="0"/>
          <c:order val="0"/>
          <c:tx>
            <c:strRef>
              <c:f>Sheet1!$B$1</c:f>
              <c:strCache>
                <c:ptCount val="1"/>
                <c:pt idx="0">
                  <c:v>Sales</c:v>
                </c:pt>
              </c:strCache>
            </c:strRef>
          </c:tx>
          <c:dPt>
            <c:idx val="0"/>
            <c:bubble3D val="0"/>
            <c:spPr>
              <a:noFill/>
              <a:effectLst/>
            </c:spPr>
          </c:dPt>
          <c:dPt>
            <c:idx val="1"/>
            <c:bubble3D val="0"/>
            <c:spPr>
              <a:solidFill>
                <a:schemeClr val="bg1">
                  <a:lumMod val="85000"/>
                </a:schemeClr>
              </a:solidFill>
              <a:effectLst/>
            </c:spPr>
          </c:dPt>
          <c:dPt>
            <c:idx val="2"/>
            <c:bubble3D val="0"/>
            <c:spPr>
              <a:solidFill>
                <a:schemeClr val="bg1">
                  <a:lumMod val="75000"/>
                </a:schemeClr>
              </a:solidFill>
              <a:effectLst/>
            </c:spPr>
          </c:dPt>
          <c:dPt>
            <c:idx val="3"/>
            <c:bubble3D val="0"/>
            <c:spPr>
              <a:solidFill>
                <a:schemeClr val="bg1">
                  <a:lumMod val="50000"/>
                </a:schemeClr>
              </a:solidFill>
              <a:effectLst/>
            </c:spPr>
          </c:dPt>
          <c:cat>
            <c:strRef>
              <c:f>Sheet1!$A$2:$A$5</c:f>
              <c:strCache>
                <c:ptCount val="4"/>
                <c:pt idx="0">
                  <c:v>1st Qtr</c:v>
                </c:pt>
                <c:pt idx="1">
                  <c:v>2nd Qtr</c:v>
                </c:pt>
                <c:pt idx="2">
                  <c:v>3rd Qtr</c:v>
                </c:pt>
                <c:pt idx="3">
                  <c:v>4th Qtr</c:v>
                </c:pt>
              </c:strCache>
            </c:strRef>
          </c:cat>
          <c:val>
            <c:numRef>
              <c:f>Sheet1!$B$2:$B$5</c:f>
              <c:numCache>
                <c:formatCode>General</c:formatCode>
                <c:ptCount val="4"/>
                <c:pt idx="0">
                  <c:v>25.0</c:v>
                </c:pt>
                <c:pt idx="1">
                  <c:v>25.0</c:v>
                </c:pt>
                <c:pt idx="2">
                  <c:v>25.0</c:v>
                </c:pt>
                <c:pt idx="3">
                  <c:v>25.0</c:v>
                </c:pt>
              </c:numCache>
            </c:numRef>
          </c:val>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1"/>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spPr>
            <a:solidFill>
              <a:srgbClr val="1B4A9D"/>
            </a:solidFill>
          </c:spPr>
          <c:invertIfNegative val="0"/>
          <c:cat>
            <c:strRef>
              <c:f>'101innovations-npscience-lifesc'!$A$3:$A$13</c:f>
              <c:strCache>
                <c:ptCount val="11"/>
                <c:pt idx="0">
                  <c:v>MS Excel</c:v>
                </c:pt>
                <c:pt idx="1">
                  <c:v>R</c:v>
                </c:pt>
                <c:pt idx="2">
                  <c:v>SPSS</c:v>
                </c:pt>
                <c:pt idx="3">
                  <c:v>GraphPad PRISM</c:v>
                </c:pt>
                <c:pt idx="4">
                  <c:v>Matlab</c:v>
                </c:pt>
                <c:pt idx="5">
                  <c:v>SAS</c:v>
                </c:pt>
                <c:pt idx="6">
                  <c:v>Python</c:v>
                </c:pt>
                <c:pt idx="7">
                  <c:v>Origin Lab</c:v>
                </c:pt>
                <c:pt idx="8">
                  <c:v>SigmaPlot</c:v>
                </c:pt>
                <c:pt idx="9">
                  <c:v>Statistica</c:v>
                </c:pt>
                <c:pt idx="10">
                  <c:v>iPython Notebook</c:v>
                </c:pt>
              </c:strCache>
            </c:strRef>
          </c:cat>
          <c:val>
            <c:numRef>
              <c:f>'101innovations-npscience-lifesc'!$B$3:$B$13</c:f>
              <c:numCache>
                <c:formatCode>General</c:formatCode>
                <c:ptCount val="11"/>
                <c:pt idx="0">
                  <c:v>1457.0</c:v>
                </c:pt>
                <c:pt idx="1">
                  <c:v>600.0</c:v>
                </c:pt>
                <c:pt idx="2">
                  <c:v>418.0</c:v>
                </c:pt>
                <c:pt idx="3">
                  <c:v>414.0</c:v>
                </c:pt>
                <c:pt idx="4">
                  <c:v>256.0</c:v>
                </c:pt>
                <c:pt idx="5">
                  <c:v>144.0</c:v>
                </c:pt>
                <c:pt idx="6">
                  <c:v>104.0</c:v>
                </c:pt>
                <c:pt idx="7">
                  <c:v>101.0</c:v>
                </c:pt>
                <c:pt idx="8">
                  <c:v>85.0</c:v>
                </c:pt>
                <c:pt idx="9">
                  <c:v>83.0</c:v>
                </c:pt>
                <c:pt idx="10">
                  <c:v>79.0</c:v>
                </c:pt>
              </c:numCache>
            </c:numRef>
          </c:val>
        </c:ser>
        <c:dLbls>
          <c:showLegendKey val="0"/>
          <c:showVal val="0"/>
          <c:showCatName val="0"/>
          <c:showSerName val="0"/>
          <c:showPercent val="0"/>
          <c:showBubbleSize val="0"/>
        </c:dLbls>
        <c:gapWidth val="150"/>
        <c:axId val="2103983992"/>
        <c:axId val="2103987112"/>
      </c:barChart>
      <c:catAx>
        <c:axId val="2103983992"/>
        <c:scaling>
          <c:orientation val="minMax"/>
        </c:scaling>
        <c:delete val="0"/>
        <c:axPos val="b"/>
        <c:numFmt formatCode="General" sourceLinked="1"/>
        <c:majorTickMark val="none"/>
        <c:minorTickMark val="none"/>
        <c:tickLblPos val="nextTo"/>
        <c:txPr>
          <a:bodyPr/>
          <a:lstStyle/>
          <a:p>
            <a:pPr>
              <a:defRPr sz="1200">
                <a:latin typeface="Avenir Book"/>
                <a:cs typeface="Avenir Book"/>
              </a:defRPr>
            </a:pPr>
            <a:endParaRPr lang="en-US"/>
          </a:p>
        </c:txPr>
        <c:crossAx val="2103987112"/>
        <c:crosses val="autoZero"/>
        <c:auto val="1"/>
        <c:lblAlgn val="ctr"/>
        <c:lblOffset val="100"/>
        <c:noMultiLvlLbl val="0"/>
      </c:catAx>
      <c:valAx>
        <c:axId val="2103987112"/>
        <c:scaling>
          <c:orientation val="minMax"/>
        </c:scaling>
        <c:delete val="0"/>
        <c:axPos val="l"/>
        <c:majorGridlines/>
        <c:title>
          <c:tx>
            <c:rich>
              <a:bodyPr/>
              <a:lstStyle/>
              <a:p>
                <a:pPr>
                  <a:defRPr sz="1600">
                    <a:latin typeface="Avenir Book"/>
                    <a:cs typeface="Avenir Book"/>
                  </a:defRPr>
                </a:pPr>
                <a:r>
                  <a:rPr lang="en-US" sz="1600">
                    <a:latin typeface="Avenir Book"/>
                    <a:cs typeface="Avenir Book"/>
                  </a:rPr>
                  <a:t>Frequency (# researchers / 5830)</a:t>
                </a:r>
              </a:p>
            </c:rich>
          </c:tx>
          <c:layout/>
          <c:overlay val="0"/>
        </c:title>
        <c:numFmt formatCode="General" sourceLinked="1"/>
        <c:majorTickMark val="out"/>
        <c:minorTickMark val="none"/>
        <c:tickLblPos val="nextTo"/>
        <c:crossAx val="2103983992"/>
        <c:crosses val="autoZero"/>
        <c:crossBetween val="between"/>
      </c:valAx>
      <c:spPr>
        <a:ln>
          <a:noFill/>
        </a:ln>
      </c:spPr>
    </c:plotArea>
    <c:plotVisOnly val="1"/>
    <c:dispBlanksAs val="gap"/>
    <c:showDLblsOverMax val="0"/>
  </c:chart>
  <c:spPr>
    <a:noFill/>
    <a:ln>
      <a:noFill/>
    </a:ln>
  </c:sp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sz="1000" dirty="0">
              <a:latin typeface="Avenir LT 55 Roman"/>
              <a:cs typeface="Avenir LT 55 Roman"/>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2287A5-ECF1-DC44-9ABB-9B624F3D02EB}" type="datetimeFigureOut">
              <a:rPr lang="en-US" sz="1000" smtClean="0">
                <a:latin typeface="Avenir LT 55 Roman"/>
                <a:cs typeface="Avenir LT 55 Roman"/>
              </a:rPr>
              <a:t>03/05/17</a:t>
            </a:fld>
            <a:endParaRPr lang="en-US" sz="1000">
              <a:latin typeface="Avenir LT 55 Roman"/>
              <a:cs typeface="Avenir LT 55 Roman"/>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sz="1000">
              <a:latin typeface="Avenir LT 55 Roman"/>
              <a:cs typeface="Avenir LT 55 Roman"/>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69AC4EC-A8ED-6B4F-BA29-F83DC3959F79}" type="slidenum">
              <a:rPr lang="en-US" sz="1000" smtClean="0">
                <a:latin typeface="Avenir LT 55 Roman"/>
                <a:cs typeface="Avenir LT 55 Roman"/>
              </a:rPr>
              <a:t>‹#›</a:t>
            </a:fld>
            <a:endParaRPr lang="en-US" sz="1000">
              <a:latin typeface="Avenir LT 55 Roman"/>
              <a:cs typeface="Avenir LT 55 Roman"/>
            </a:endParaRPr>
          </a:p>
        </p:txBody>
      </p:sp>
    </p:spTree>
    <p:extLst>
      <p:ext uri="{BB962C8B-B14F-4D97-AF65-F5344CB8AC3E}">
        <p14:creationId xmlns:p14="http://schemas.microsoft.com/office/powerpoint/2010/main" val="197805574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jpg>
</file>

<file path=ppt/media/image6.png>
</file>

<file path=ppt/media/image7.pn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9E35896-B18A-714F-93EA-EE9500BF5BB4}" type="datetimeFigureOut">
              <a:rPr lang="en-US" smtClean="0"/>
              <a:t>03/05/17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B5A020-BBAE-BF45-A829-D0BCC6B43490}" type="slidenum">
              <a:rPr lang="en-US" smtClean="0"/>
              <a:t>‹#›</a:t>
            </a:fld>
            <a:endParaRPr lang="en-US"/>
          </a:p>
        </p:txBody>
      </p:sp>
    </p:spTree>
    <p:extLst>
      <p:ext uri="{BB962C8B-B14F-4D97-AF65-F5344CB8AC3E}">
        <p14:creationId xmlns:p14="http://schemas.microsoft.com/office/powerpoint/2010/main" val="96307460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 Id="rId3" Type="http://schemas.openxmlformats.org/officeDocument/2006/relationships/hyperlink" Target="https://www.authorea.com/users/3/articles/3904-data-driven-interactive-science-with-d3-js-plots-and-ipython-notebooks/_show_article"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 Id="rId3" Type="http://schemas.openxmlformats.org/officeDocument/2006/relationships/hyperlink" Target="https://www.authorea.com/users/3/articles/3904-data-driven-interactive-science-with-d3-js-plots-and-ipython-notebooks/_show_article"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Good afternoon everyone. My name is Naomi. I am a biologist by training and transitioned from academia to work at </a:t>
            </a:r>
            <a:r>
              <a:rPr lang="en-US" dirty="0" err="1" smtClean="0"/>
              <a:t>eLife</a:t>
            </a:r>
            <a:r>
              <a:rPr lang="en-US" dirty="0" smtClean="0"/>
              <a:t>,</a:t>
            </a:r>
            <a:r>
              <a:rPr lang="en-US" baseline="0" dirty="0" smtClean="0"/>
              <a:t> because I share their vision of making research more transparent and collaborative. Today, I’d like to talk about innovation happening to facilitate data sharing in biology. I’ll outline some of the benefits of sharing data in biology, address the current state of ‘open’ data, and spend some time showcasing new tools and technologies that are making it possible to bring research data and the narrative to life through the research publication. I’d like to ensure we have plenty of time at the end to discuss your thoughts and ideas too.</a:t>
            </a:r>
            <a:endParaRPr lang="en-US" dirty="0" smtClean="0"/>
          </a:p>
        </p:txBody>
      </p:sp>
      <p:sp>
        <p:nvSpPr>
          <p:cNvPr id="4" name="Slide Number Placeholder 3"/>
          <p:cNvSpPr>
            <a:spLocks noGrp="1"/>
          </p:cNvSpPr>
          <p:nvPr>
            <p:ph type="sldNum" sz="quarter" idx="10"/>
          </p:nvPr>
        </p:nvSpPr>
        <p:spPr/>
        <p:txBody>
          <a:bodyPr/>
          <a:lstStyle/>
          <a:p>
            <a:fld id="{74B5A020-BBAE-BF45-A829-D0BCC6B43490}" type="slidenum">
              <a:rPr lang="en-US" smtClean="0"/>
              <a:t>1</a:t>
            </a:fld>
            <a:endParaRPr lang="en-US"/>
          </a:p>
        </p:txBody>
      </p:sp>
    </p:spTree>
    <p:extLst>
      <p:ext uri="{BB962C8B-B14F-4D97-AF65-F5344CB8AC3E}">
        <p14:creationId xmlns:p14="http://schemas.microsoft.com/office/powerpoint/2010/main" val="3992105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I’ve set the scene for our interest in this topic, I’d like to explore </a:t>
            </a:r>
            <a:r>
              <a:rPr lang="en-US" dirty="0" smtClean="0"/>
              <a:t>why we promote</a:t>
            </a:r>
            <a:r>
              <a:rPr lang="en-US" baseline="0" dirty="0" smtClean="0"/>
              <a:t> data </a:t>
            </a:r>
            <a:r>
              <a:rPr lang="en-US" dirty="0" smtClean="0"/>
              <a:t>sharing data? I’ve written data + here, in appreciation of the other assets that make open data useful, including the code used to </a:t>
            </a:r>
            <a:r>
              <a:rPr lang="en-US" dirty="0" err="1" smtClean="0"/>
              <a:t>visualise</a:t>
            </a:r>
            <a:r>
              <a:rPr lang="en-US" dirty="0" smtClean="0"/>
              <a:t> and </a:t>
            </a:r>
            <a:r>
              <a:rPr lang="en-US" dirty="0" err="1" smtClean="0"/>
              <a:t>analyse</a:t>
            </a:r>
            <a:r>
              <a:rPr lang="en-US" baseline="0" dirty="0" smtClean="0"/>
              <a:t> the data.</a:t>
            </a:r>
            <a:endParaRPr lang="en-US" dirty="0" smtClean="0"/>
          </a:p>
        </p:txBody>
      </p:sp>
      <p:sp>
        <p:nvSpPr>
          <p:cNvPr id="4" name="Slide Number Placeholder 3"/>
          <p:cNvSpPr>
            <a:spLocks noGrp="1"/>
          </p:cNvSpPr>
          <p:nvPr>
            <p:ph type="sldNum" sz="quarter" idx="10"/>
          </p:nvPr>
        </p:nvSpPr>
        <p:spPr/>
        <p:txBody>
          <a:bodyPr/>
          <a:lstStyle/>
          <a:p>
            <a:fld id="{74B5A020-BBAE-BF45-A829-D0BCC6B43490}" type="slidenum">
              <a:rPr lang="en-US" smtClean="0"/>
              <a:t>10</a:t>
            </a:fld>
            <a:endParaRPr lang="en-US"/>
          </a:p>
        </p:txBody>
      </p:sp>
    </p:spTree>
    <p:extLst>
      <p:ext uri="{BB962C8B-B14F-4D97-AF65-F5344CB8AC3E}">
        <p14:creationId xmlns:p14="http://schemas.microsoft.com/office/powerpoint/2010/main" val="22086198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150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dirty="0" smtClean="0">
                <a:latin typeface="Calibri" charset="0"/>
              </a:rPr>
              <a:t>A key underlying principle of science is encapsulated</a:t>
            </a:r>
            <a:r>
              <a:rPr lang="en-US" baseline="0" dirty="0" smtClean="0">
                <a:latin typeface="Calibri" charset="0"/>
              </a:rPr>
              <a:t> in this quote form Isaac Newton: the best science is not conducted in isolation. Scientists make advances by building on the work of others. This is only possible if that work is communicated widely, clearly and completely</a:t>
            </a:r>
            <a:endParaRPr lang="en-US" dirty="0">
              <a:latin typeface="Calibri" charset="0"/>
            </a:endParaRPr>
          </a:p>
        </p:txBody>
      </p:sp>
      <p:sp>
        <p:nvSpPr>
          <p:cNvPr id="4" name="Slide Number Placeholder 3"/>
          <p:cNvSpPr>
            <a:spLocks noGrp="1"/>
          </p:cNvSpPr>
          <p:nvPr>
            <p:ph type="sldNum" sz="quarter" idx="5"/>
          </p:nvPr>
        </p:nvSpPr>
        <p:spPr/>
        <p:txBody>
          <a:bodyPr/>
          <a:lstStyle/>
          <a:p>
            <a:pPr>
              <a:defRPr/>
            </a:pPr>
            <a:fld id="{45DB091F-AD09-9B4F-A9D3-0888EBD076E7}" type="slidenum">
              <a:rPr lang="en-US" smtClean="0"/>
              <a:pPr>
                <a:defRPr/>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latin typeface="Calibri" charset="0"/>
              </a:rPr>
              <a:t>Not only this but it is important can show the evidence to back up their claims. It is important that each observation can</a:t>
            </a:r>
            <a:r>
              <a:rPr lang="en-GB" baseline="0" dirty="0" smtClean="0">
                <a:latin typeface="Calibri" charset="0"/>
              </a:rPr>
              <a:t> be replicated, each result can be reproduced, in order to move towards a greater sense of reproducibility in the sciences.</a:t>
            </a:r>
          </a:p>
          <a:p>
            <a:pPr marL="0" marR="0" indent="0" algn="l" defTabSz="457200" rtl="0" eaLnBrk="1" fontAlgn="auto" latinLnBrk="0" hangingPunct="1">
              <a:lnSpc>
                <a:spcPct val="100000"/>
              </a:lnSpc>
              <a:spcBef>
                <a:spcPts val="0"/>
              </a:spcBef>
              <a:spcAft>
                <a:spcPts val="0"/>
              </a:spcAft>
              <a:buClrTx/>
              <a:buSzTx/>
              <a:buFontTx/>
              <a:buNone/>
              <a:tabLst/>
              <a:defRPr/>
            </a:pPr>
            <a:endParaRPr lang="en-GB" baseline="0" dirty="0" smtClean="0">
              <a:latin typeface="Calibri" charset="0"/>
            </a:endParaRPr>
          </a:p>
          <a:p>
            <a:pPr marL="0" marR="0" indent="0" algn="l" defTabSz="457200" rtl="0" eaLnBrk="1" fontAlgn="auto" latinLnBrk="0" hangingPunct="1">
              <a:lnSpc>
                <a:spcPct val="100000"/>
              </a:lnSpc>
              <a:spcBef>
                <a:spcPts val="0"/>
              </a:spcBef>
              <a:spcAft>
                <a:spcPts val="0"/>
              </a:spcAft>
              <a:buClrTx/>
              <a:buSzTx/>
              <a:buFontTx/>
              <a:buNone/>
              <a:tabLst/>
              <a:defRPr/>
            </a:pPr>
            <a:r>
              <a:rPr lang="en-GB" baseline="0" dirty="0" smtClean="0">
                <a:latin typeface="Calibri" charset="0"/>
              </a:rPr>
              <a:t>CC-BY 3.0 https://</a:t>
            </a:r>
            <a:r>
              <a:rPr lang="en-GB" baseline="0" dirty="0" err="1" smtClean="0">
                <a:latin typeface="Calibri" charset="0"/>
              </a:rPr>
              <a:t>thenounproject.com</a:t>
            </a:r>
            <a:r>
              <a:rPr lang="en-GB" baseline="0" dirty="0" smtClean="0">
                <a:latin typeface="Calibri" charset="0"/>
              </a:rPr>
              <a:t>/search/?q=</a:t>
            </a:r>
            <a:r>
              <a:rPr lang="en-GB" baseline="0" dirty="0" err="1" smtClean="0">
                <a:latin typeface="Calibri" charset="0"/>
              </a:rPr>
              <a:t>analysis&amp;creator</a:t>
            </a:r>
            <a:r>
              <a:rPr lang="en-GB" baseline="0" dirty="0" smtClean="0">
                <a:latin typeface="Calibri" charset="0"/>
              </a:rPr>
              <a:t>=1589329&amp;i=544628</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12</a:t>
            </a:fld>
            <a:endParaRPr lang="en-US"/>
          </a:p>
        </p:txBody>
      </p:sp>
    </p:spTree>
    <p:extLst>
      <p:ext uri="{BB962C8B-B14F-4D97-AF65-F5344CB8AC3E}">
        <p14:creationId xmlns:p14="http://schemas.microsoft.com/office/powerpoint/2010/main" val="15459635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Max Perutz</a:t>
            </a:r>
            <a:r>
              <a:rPr lang="en-US" baseline="0" dirty="0" smtClean="0"/>
              <a:t> said true science thrives best in glass houses, Similarly to how open source code development helps the software industry to improve quality and make advances more quickly than when code is kept privately, we would like for researchers to be able to share their work more openly and completely, to allow the research community to make discoveries more quickly and efficiently. Opening up data, code and other assets also means that people can do things with these resources that the original creator may not have time for, the skills to do, or even the idea to do.</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13</a:t>
            </a:fld>
            <a:endParaRPr lang="en-US"/>
          </a:p>
        </p:txBody>
      </p:sp>
    </p:spTree>
    <p:extLst>
      <p:ext uri="{BB962C8B-B14F-4D97-AF65-F5344CB8AC3E}">
        <p14:creationId xmlns:p14="http://schemas.microsoft.com/office/powerpoint/2010/main" val="3912417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latin typeface="+mn-lt"/>
              </a:rPr>
              <a:t>In genetics, data sharing has become commonplace, helped by initiatives like the Human Genome Project, which showed the value of sharing datasets rapidly after collection rather than waiting for publication. The abundance of open data in genetics makes tolls like Next Strain possible. Next Strain is the project that recently won the Open Science Prize. It builds on genetic sequencing data for viruses that present an epidemic threat, including </a:t>
            </a:r>
            <a:r>
              <a:rPr lang="en-US" baseline="0" dirty="0" err="1" smtClean="0">
                <a:latin typeface="+mn-lt"/>
              </a:rPr>
              <a:t>zika</a:t>
            </a:r>
            <a:r>
              <a:rPr lang="en-US" baseline="0" dirty="0" smtClean="0">
                <a:latin typeface="+mn-lt"/>
              </a:rPr>
              <a:t> and </a:t>
            </a:r>
            <a:r>
              <a:rPr lang="en-US" baseline="0" dirty="0" err="1" smtClean="0">
                <a:latin typeface="+mn-lt"/>
              </a:rPr>
              <a:t>ebola</a:t>
            </a:r>
            <a:r>
              <a:rPr lang="en-US" baseline="0" dirty="0" smtClean="0">
                <a:latin typeface="+mn-lt"/>
              </a:rPr>
              <a:t>, by showing how these viruses are evolving, and which countries they are presenting in, in real-time. This information sharing brings great value to for </a:t>
            </a:r>
            <a:r>
              <a:rPr lang="en-US" baseline="0" dirty="0" err="1" smtClean="0">
                <a:latin typeface="+mn-lt"/>
              </a:rPr>
              <a:t>helath</a:t>
            </a:r>
            <a:r>
              <a:rPr lang="en-US" baseline="0" dirty="0" smtClean="0">
                <a:latin typeface="+mn-lt"/>
              </a:rPr>
              <a:t> </a:t>
            </a:r>
            <a:r>
              <a:rPr lang="en-US" baseline="0" dirty="0" err="1" smtClean="0">
                <a:latin typeface="+mn-lt"/>
              </a:rPr>
              <a:t>organisations</a:t>
            </a:r>
            <a:r>
              <a:rPr lang="en-US" baseline="0" dirty="0" smtClean="0">
                <a:latin typeface="+mn-lt"/>
              </a:rPr>
              <a:t>, policymakers, and citizens alike.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14</a:t>
            </a:fld>
            <a:endParaRPr lang="en-US"/>
          </a:p>
        </p:txBody>
      </p:sp>
    </p:spTree>
    <p:extLst>
      <p:ext uri="{BB962C8B-B14F-4D97-AF65-F5344CB8AC3E}">
        <p14:creationId xmlns:p14="http://schemas.microsoft.com/office/powerpoint/2010/main" val="34681418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Sharing</a:t>
            </a:r>
            <a:r>
              <a:rPr lang="en-US" baseline="0" dirty="0" smtClean="0"/>
              <a:t> data also allows the community to spot problems. For instance, it as reiterated last year that genetic datasets prepared in Excel are vulnerable to the autocorrect function, which replaces gene names like SEPT2 with dates (September 2), and mistakes gene identifiers like this one for floating point numbers. This error has been found to affect datasets behind 1 in 5 genetics papers, and may have affected the interpretation of these data. Having the data available means the vulnerability has been identified and the problem can now be addressed by the community.</a:t>
            </a:r>
          </a:p>
        </p:txBody>
      </p:sp>
      <p:sp>
        <p:nvSpPr>
          <p:cNvPr id="4" name="Slide Number Placeholder 3"/>
          <p:cNvSpPr>
            <a:spLocks noGrp="1"/>
          </p:cNvSpPr>
          <p:nvPr>
            <p:ph type="sldNum" sz="quarter" idx="10"/>
          </p:nvPr>
        </p:nvSpPr>
        <p:spPr/>
        <p:txBody>
          <a:bodyPr/>
          <a:lstStyle/>
          <a:p>
            <a:fld id="{74B5A020-BBAE-BF45-A829-D0BCC6B43490}" type="slidenum">
              <a:rPr lang="en-US" smtClean="0"/>
              <a:t>15</a:t>
            </a:fld>
            <a:endParaRPr lang="en-US"/>
          </a:p>
        </p:txBody>
      </p:sp>
    </p:spTree>
    <p:extLst>
      <p:ext uri="{BB962C8B-B14F-4D97-AF65-F5344CB8AC3E}">
        <p14:creationId xmlns:p14="http://schemas.microsoft.com/office/powerpoint/2010/main" val="3903351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value of open data becomes really apparent when it is absent: when a software that was widely used to </a:t>
            </a:r>
            <a:r>
              <a:rPr lang="en-US" baseline="0" dirty="0" err="1" smtClean="0"/>
              <a:t>analyse</a:t>
            </a:r>
            <a:r>
              <a:rPr lang="en-US" baseline="0" dirty="0" smtClean="0"/>
              <a:t> neuroimaging data was reported (in PNAS) to contain a bug last year, there was little the community could do to check and correct past research results, since arching and data-sharing </a:t>
            </a:r>
            <a:r>
              <a:rPr lang="en-US" baseline="0" dirty="0" err="1" smtClean="0"/>
              <a:t>practises</a:t>
            </a:r>
            <a:r>
              <a:rPr lang="en-US" baseline="0" dirty="0" smtClean="0"/>
              <a:t> in this community were said to be “lamentable” and that “it [was] unlikely any problematic analyses can be redone.”</a:t>
            </a:r>
          </a:p>
          <a:p>
            <a:endParaRPr lang="en-US" dirty="0" smtClean="0"/>
          </a:p>
          <a:p>
            <a:r>
              <a:rPr lang="en-US" dirty="0" smtClean="0"/>
              <a:t>Reported in PNAS</a:t>
            </a:r>
          </a:p>
          <a:p>
            <a:r>
              <a:rPr lang="en-US" dirty="0" smtClean="0"/>
              <a:t>original report called</a:t>
            </a:r>
            <a:r>
              <a:rPr lang="en-US" baseline="0" dirty="0" smtClean="0"/>
              <a:t> into question 40,000 studies; article since corrected to present a less dramatic number</a:t>
            </a:r>
          </a:p>
          <a:p>
            <a:r>
              <a:rPr lang="en-US" baseline="0" dirty="0" smtClean="0"/>
              <a:t>“These results question the validity of a number of fMRI studies and may have a large impact on the interpretation of weakly significant neuroimaging results.”</a:t>
            </a:r>
          </a:p>
        </p:txBody>
      </p:sp>
      <p:sp>
        <p:nvSpPr>
          <p:cNvPr id="4" name="Slide Number Placeholder 3"/>
          <p:cNvSpPr>
            <a:spLocks noGrp="1"/>
          </p:cNvSpPr>
          <p:nvPr>
            <p:ph type="sldNum" sz="quarter" idx="10"/>
          </p:nvPr>
        </p:nvSpPr>
        <p:spPr/>
        <p:txBody>
          <a:bodyPr/>
          <a:lstStyle/>
          <a:p>
            <a:fld id="{74B5A020-BBAE-BF45-A829-D0BCC6B43490}" type="slidenum">
              <a:rPr lang="en-US" smtClean="0"/>
              <a:t>16</a:t>
            </a:fld>
            <a:endParaRPr lang="en-US"/>
          </a:p>
        </p:txBody>
      </p:sp>
    </p:spTree>
    <p:extLst>
      <p:ext uri="{BB962C8B-B14F-4D97-AF65-F5344CB8AC3E}">
        <p14:creationId xmlns:p14="http://schemas.microsoft.com/office/powerpoint/2010/main" val="22428356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Those are just a few example</a:t>
            </a:r>
            <a:r>
              <a:rPr lang="en-US" baseline="0" dirty="0" smtClean="0"/>
              <a:t>s to illustrate the pertinence of the open data conversations to biology, and the value that improving data sharing could bring to global health through biomedical research as well </a:t>
            </a:r>
            <a:r>
              <a:rPr lang="en-US" baseline="0" dirty="0" err="1" smtClean="0"/>
              <a:t>asto</a:t>
            </a:r>
            <a:r>
              <a:rPr lang="en-US" baseline="0" dirty="0" smtClean="0"/>
              <a:t>  our understanding of how our minds and bodies work. So how are we doing with open data </a:t>
            </a:r>
            <a:r>
              <a:rPr lang="en-US" baseline="0" dirty="0" err="1" smtClean="0"/>
              <a:t>practises</a:t>
            </a:r>
            <a:r>
              <a:rPr lang="en-US" baseline="0" dirty="0" smtClean="0"/>
              <a:t> in biology?</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17</a:t>
            </a:fld>
            <a:endParaRPr lang="en-US"/>
          </a:p>
        </p:txBody>
      </p:sp>
    </p:spTree>
    <p:extLst>
      <p:ext uri="{BB962C8B-B14F-4D97-AF65-F5344CB8AC3E}">
        <p14:creationId xmlns:p14="http://schemas.microsoft.com/office/powerpoint/2010/main" val="22086198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It’s important to note that when we talk about data sharing, we’re not just talking about making a dataset open-access, but also findable,</a:t>
            </a:r>
            <a:r>
              <a:rPr lang="en-US" sz="1200" kern="1200" baseline="0" dirty="0" smtClean="0">
                <a:solidFill>
                  <a:schemeClr val="tx1"/>
                </a:solidFill>
                <a:latin typeface="+mn-lt"/>
                <a:ea typeface="+mn-ea"/>
                <a:cs typeface="+mn-cs"/>
              </a:rPr>
              <a:t> accessible, interoperable and reusable – i.e. it has to be usefully open.</a:t>
            </a:r>
            <a:endParaRPr lang="en-US" sz="1200" kern="1200" dirty="0" smtClean="0">
              <a:solidFill>
                <a:schemeClr val="tx1"/>
              </a:solidFill>
              <a:latin typeface="+mn-lt"/>
              <a:ea typeface="+mn-ea"/>
              <a:cs typeface="+mn-cs"/>
            </a:endParaRP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Findable – identifier, metadata, indexed </a:t>
            </a:r>
          </a:p>
          <a:p>
            <a:r>
              <a:rPr lang="en-US" sz="1200" kern="1200" dirty="0" smtClean="0">
                <a:solidFill>
                  <a:schemeClr val="tx1"/>
                </a:solidFill>
                <a:latin typeface="+mn-lt"/>
                <a:ea typeface="+mn-ea"/>
                <a:cs typeface="+mn-cs"/>
              </a:rPr>
              <a:t>Accessible – retrievable using the identifier,</a:t>
            </a:r>
            <a:r>
              <a:rPr lang="en-US" sz="1200" kern="1200" baseline="0" dirty="0" smtClean="0">
                <a:solidFill>
                  <a:schemeClr val="tx1"/>
                </a:solidFill>
                <a:latin typeface="+mn-lt"/>
                <a:ea typeface="+mn-ea"/>
                <a:cs typeface="+mn-cs"/>
              </a:rPr>
              <a:t> metadata is findable even when data is not</a:t>
            </a:r>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Interoperable – use a format and language that can be used by others</a:t>
            </a:r>
          </a:p>
          <a:p>
            <a:r>
              <a:rPr lang="en-US" sz="1200" kern="1200" dirty="0" smtClean="0">
                <a:solidFill>
                  <a:schemeClr val="tx1"/>
                </a:solidFill>
                <a:latin typeface="+mn-lt"/>
                <a:ea typeface="+mn-ea"/>
                <a:cs typeface="+mn-cs"/>
              </a:rPr>
              <a:t>Reusable – license, provenance, community</a:t>
            </a:r>
            <a:r>
              <a:rPr lang="en-US" sz="1200" kern="1200" baseline="0" dirty="0" smtClean="0">
                <a:solidFill>
                  <a:schemeClr val="tx1"/>
                </a:solidFill>
                <a:latin typeface="+mn-lt"/>
                <a:ea typeface="+mn-ea"/>
                <a:cs typeface="+mn-cs"/>
              </a:rPr>
              <a:t> standards</a:t>
            </a:r>
          </a:p>
          <a:p>
            <a:endParaRPr lang="en-US" sz="1200" kern="1200" baseline="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And this is for both humans and machines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t>
            </a:r>
          </a:p>
          <a:p>
            <a:endParaRPr lang="en-US" sz="1200" kern="1200" dirty="0" smtClean="0">
              <a:solidFill>
                <a:schemeClr val="tx1"/>
              </a:solidFill>
              <a:latin typeface="+mn-lt"/>
              <a:ea typeface="+mn-ea"/>
              <a:cs typeface="+mn-cs"/>
            </a:endParaRPr>
          </a:p>
          <a:p>
            <a:r>
              <a:rPr lang="en-US" dirty="0" smtClean="0"/>
              <a:t>To be Findable:</a:t>
            </a:r>
          </a:p>
          <a:p>
            <a:endParaRPr lang="en-US" dirty="0" smtClean="0"/>
          </a:p>
          <a:p>
            <a:r>
              <a:rPr lang="en-US" dirty="0" smtClean="0"/>
              <a:t>F1. (meta)data are assigned a globally unique and eternally persistent identifier.</a:t>
            </a:r>
          </a:p>
          <a:p>
            <a:r>
              <a:rPr lang="en-US" dirty="0" smtClean="0"/>
              <a:t>F2. data are described with rich metadata.</a:t>
            </a:r>
          </a:p>
          <a:p>
            <a:r>
              <a:rPr lang="en-US" dirty="0" smtClean="0"/>
              <a:t>F3. (meta)data are registered or indexed in a searchable resource.</a:t>
            </a:r>
          </a:p>
          <a:p>
            <a:r>
              <a:rPr lang="en-US" dirty="0" smtClean="0"/>
              <a:t>F4. metadata specify the data identifier.</a:t>
            </a:r>
          </a:p>
          <a:p>
            <a:endParaRPr lang="en-US" dirty="0" smtClean="0"/>
          </a:p>
          <a:p>
            <a:r>
              <a:rPr lang="en-US" dirty="0" smtClean="0"/>
              <a:t>To be Accessible:</a:t>
            </a:r>
          </a:p>
          <a:p>
            <a:endParaRPr lang="en-US" dirty="0" smtClean="0"/>
          </a:p>
          <a:p>
            <a:r>
              <a:rPr lang="en-US" dirty="0" smtClean="0"/>
              <a:t>A1  (meta)data are retrievable by their identifier using a standardized communications protocol.</a:t>
            </a:r>
          </a:p>
          <a:p>
            <a:r>
              <a:rPr lang="en-US" dirty="0" smtClean="0"/>
              <a:t>A1.1 the protocol is open, free, and universally implementable.</a:t>
            </a:r>
          </a:p>
          <a:p>
            <a:r>
              <a:rPr lang="en-US" dirty="0" smtClean="0"/>
              <a:t>A1.2 the protocol allows for an authentication and authorization procedure, where necessary.</a:t>
            </a:r>
          </a:p>
          <a:p>
            <a:r>
              <a:rPr lang="en-US" dirty="0" smtClean="0"/>
              <a:t>A2 metadata are accessible, even when the data are no longer available.</a:t>
            </a:r>
          </a:p>
          <a:p>
            <a:endParaRPr lang="en-US" dirty="0" smtClean="0"/>
          </a:p>
          <a:p>
            <a:r>
              <a:rPr lang="en-US" dirty="0" smtClean="0"/>
              <a:t>To be Interoperable:</a:t>
            </a:r>
          </a:p>
          <a:p>
            <a:endParaRPr lang="en-US" dirty="0" smtClean="0"/>
          </a:p>
          <a:p>
            <a:r>
              <a:rPr lang="en-US" dirty="0" smtClean="0"/>
              <a:t>I1. (meta)data use a formal, accessible, shared, and broadly applicable language for knowledge representation.</a:t>
            </a:r>
          </a:p>
          <a:p>
            <a:r>
              <a:rPr lang="en-US" dirty="0" smtClean="0"/>
              <a:t>I2. (meta)data use vocabularies that follow FAIR principles.</a:t>
            </a:r>
          </a:p>
          <a:p>
            <a:r>
              <a:rPr lang="en-US" dirty="0" smtClean="0"/>
              <a:t>I3. (meta)data include qualified references to other (meta)data.</a:t>
            </a:r>
          </a:p>
          <a:p>
            <a:endParaRPr lang="en-US" dirty="0" smtClean="0"/>
          </a:p>
          <a:p>
            <a:r>
              <a:rPr lang="en-US" dirty="0" smtClean="0"/>
              <a:t>To be Re-usable:</a:t>
            </a:r>
          </a:p>
          <a:p>
            <a:endParaRPr lang="en-US" dirty="0" smtClean="0"/>
          </a:p>
          <a:p>
            <a:r>
              <a:rPr lang="en-US" dirty="0" smtClean="0"/>
              <a:t>R1. meta(data) have a plurality of accurate and relevant attributes.</a:t>
            </a:r>
          </a:p>
          <a:p>
            <a:r>
              <a:rPr lang="en-US" dirty="0" smtClean="0"/>
              <a:t>R1.1. (meta)data are released with a clear and accessible data usage license.</a:t>
            </a:r>
          </a:p>
          <a:p>
            <a:r>
              <a:rPr lang="en-US" dirty="0" smtClean="0"/>
              <a:t>R1.2. (meta)data are associated with their provenance.</a:t>
            </a:r>
          </a:p>
          <a:p>
            <a:r>
              <a:rPr lang="en-US" dirty="0" smtClean="0"/>
              <a:t>R1.3. (meta)data meet domain-relevant community standards.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18</a:t>
            </a:fld>
            <a:endParaRPr lang="en-US"/>
          </a:p>
        </p:txBody>
      </p:sp>
    </p:spTree>
    <p:extLst>
      <p:ext uri="{BB962C8B-B14F-4D97-AF65-F5344CB8AC3E}">
        <p14:creationId xmlns:p14="http://schemas.microsoft.com/office/powerpoint/2010/main" val="20843697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According</a:t>
            </a:r>
            <a:r>
              <a:rPr lang="en-US" baseline="0" dirty="0" smtClean="0"/>
              <a:t> to two surveys reported last year from the </a:t>
            </a:r>
            <a:r>
              <a:rPr lang="en-US" baseline="0" dirty="0" err="1" smtClean="0"/>
              <a:t>Wellcome</a:t>
            </a:r>
            <a:r>
              <a:rPr lang="en-US" baseline="0" dirty="0" smtClean="0"/>
              <a:t> Trust, and </a:t>
            </a:r>
            <a:r>
              <a:rPr lang="en-US" baseline="0" dirty="0" err="1" smtClean="0"/>
              <a:t>Figshare</a:t>
            </a:r>
            <a:r>
              <a:rPr lang="en-US" baseline="0" dirty="0" smtClean="0"/>
              <a:t> about attitudes and </a:t>
            </a:r>
            <a:r>
              <a:rPr lang="en-US" baseline="0" dirty="0" err="1" smtClean="0"/>
              <a:t>practises</a:t>
            </a:r>
            <a:r>
              <a:rPr lang="en-US" baseline="0" dirty="0" smtClean="0"/>
              <a:t> amongst life sciences researchers</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19</a:t>
            </a:fld>
            <a:endParaRPr lang="en-US"/>
          </a:p>
        </p:txBody>
      </p:sp>
    </p:spTree>
    <p:extLst>
      <p:ext uri="{BB962C8B-B14F-4D97-AF65-F5344CB8AC3E}">
        <p14:creationId xmlns:p14="http://schemas.microsoft.com/office/powerpoint/2010/main" val="12771878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slides today</a:t>
            </a:r>
            <a:r>
              <a:rPr lang="en-US" baseline="0" dirty="0" smtClean="0"/>
              <a:t> can be found online at this URL (any exceptions?)</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2</a:t>
            </a:fld>
            <a:endParaRPr lang="en-US"/>
          </a:p>
        </p:txBody>
      </p:sp>
    </p:spTree>
    <p:extLst>
      <p:ext uri="{BB962C8B-B14F-4D97-AF65-F5344CB8AC3E}">
        <p14:creationId xmlns:p14="http://schemas.microsoft.com/office/powerpoint/2010/main" val="3073609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Three-quarters of biologists are aware of open data, and what</a:t>
            </a:r>
            <a:r>
              <a:rPr lang="en-US" baseline="0" dirty="0" smtClean="0"/>
              <a:t> that means</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20</a:t>
            </a:fld>
            <a:endParaRPr lang="en-US"/>
          </a:p>
        </p:txBody>
      </p:sp>
    </p:spTree>
    <p:extLst>
      <p:ext uri="{BB962C8B-B14F-4D97-AF65-F5344CB8AC3E}">
        <p14:creationId xmlns:p14="http://schemas.microsoft.com/office/powerpoint/2010/main" val="9713314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50% do make their research</a:t>
            </a:r>
            <a:r>
              <a:rPr lang="en-US" baseline="0" dirty="0" smtClean="0"/>
              <a:t> data available in some way, although not all is open-access </a:t>
            </a:r>
            <a:r>
              <a:rPr lang="en-US" dirty="0" smtClean="0"/>
              <a:t>(80%)</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21</a:t>
            </a:fld>
            <a:endParaRPr lang="en-US"/>
          </a:p>
        </p:txBody>
      </p:sp>
    </p:spTree>
    <p:extLst>
      <p:ext uri="{BB962C8B-B14F-4D97-AF65-F5344CB8AC3E}">
        <p14:creationId xmlns:p14="http://schemas.microsoft.com/office/powerpoint/2010/main" val="7543084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only 25% stating that they share the full dataset.</a:t>
            </a:r>
          </a:p>
          <a:p>
            <a:endParaRPr lang="en-US" baseline="0" dirty="0" smtClean="0"/>
          </a:p>
          <a:p>
            <a:r>
              <a:rPr lang="en-US" baseline="0" dirty="0" smtClean="0"/>
              <a:t>It’s fair to say that not all research data is appropriate to share. We are keen to encourage researchers to share their data as openly as possible, and as closed as appropriate.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22</a:t>
            </a:fld>
            <a:endParaRPr lang="en-US"/>
          </a:p>
        </p:txBody>
      </p:sp>
    </p:spTree>
    <p:extLst>
      <p:ext uri="{BB962C8B-B14F-4D97-AF65-F5344CB8AC3E}">
        <p14:creationId xmlns:p14="http://schemas.microsoft.com/office/powerpoint/2010/main" val="7543084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we think we can do a lot better than the current levels of data sharing and open data quality in biology. Currently, there are insufficient incentives for this sharing. The value of sharing may not be visible, or even directly meaningful, to the individual researcher. Plus, the tools used to collect, structure, and </a:t>
            </a:r>
            <a:r>
              <a:rPr lang="en-US" baseline="0" dirty="0" err="1" smtClean="0"/>
              <a:t>analyse</a:t>
            </a:r>
            <a:r>
              <a:rPr lang="en-US" baseline="0" dirty="0" smtClean="0"/>
              <a:t> data are not </a:t>
            </a:r>
            <a:r>
              <a:rPr lang="en-US" baseline="0" dirty="0" err="1" smtClean="0"/>
              <a:t>optimised</a:t>
            </a:r>
            <a:r>
              <a:rPr lang="en-US" baseline="0" dirty="0" smtClean="0"/>
              <a:t> for sharing that data and analysis easily when the researcher is ready to do so. We are interested in innovations that facilitate data and code sharing – let me show you some of the tools and processes available right now.</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23</a:t>
            </a:fld>
            <a:endParaRPr lang="en-US"/>
          </a:p>
        </p:txBody>
      </p:sp>
    </p:spTree>
    <p:extLst>
      <p:ext uri="{BB962C8B-B14F-4D97-AF65-F5344CB8AC3E}">
        <p14:creationId xmlns:p14="http://schemas.microsoft.com/office/powerpoint/2010/main" val="22086198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 believe Robin will talk a little more on this next.</a:t>
            </a:r>
          </a:p>
          <a:p>
            <a:endParaRPr lang="en-US" dirty="0" smtClean="0"/>
          </a:p>
          <a:p>
            <a:r>
              <a:rPr lang="en-US" dirty="0" smtClean="0"/>
              <a:t>Starting with the stick – reputable journals and funders require underlying data</a:t>
            </a:r>
            <a:r>
              <a:rPr lang="en-US" baseline="0" dirty="0" smtClean="0"/>
              <a:t> for research to be made available via online repositories or with the research publication. At </a:t>
            </a:r>
            <a:r>
              <a:rPr lang="en-US" baseline="0" dirty="0" err="1" smtClean="0"/>
              <a:t>eLife</a:t>
            </a:r>
            <a:r>
              <a:rPr lang="en-US" baseline="0" dirty="0" smtClean="0"/>
              <a:t>, we give the data its own DOI and we display the link to these data with the relevant figure to make the connection to the source data as clear as possible</a:t>
            </a:r>
          </a:p>
          <a:p>
            <a:endParaRPr lang="en-US" baseline="0" dirty="0" smtClean="0"/>
          </a:p>
          <a:p>
            <a:endParaRPr lang="en-US" baseline="0" dirty="0" smtClean="0"/>
          </a:p>
          <a:p>
            <a:r>
              <a:rPr lang="en-US" baseline="0" dirty="0" smtClean="0"/>
              <a:t>--</a:t>
            </a:r>
          </a:p>
          <a:p>
            <a:endParaRPr lang="en-US" baseline="0" dirty="0" smtClean="0"/>
          </a:p>
          <a:p>
            <a:r>
              <a:rPr lang="en-US" baseline="0" dirty="0" smtClean="0"/>
              <a:t>“</a:t>
            </a:r>
            <a:r>
              <a:rPr lang="en-US" dirty="0" err="1" smtClean="0">
                <a:latin typeface="Avenir Heavy"/>
                <a:cs typeface="Avenir Heavy"/>
              </a:rPr>
              <a:t>eLife</a:t>
            </a:r>
            <a:r>
              <a:rPr lang="en-US" dirty="0" smtClean="0">
                <a:latin typeface="Avenir Heavy"/>
                <a:cs typeface="Avenir Heavy"/>
              </a:rPr>
              <a:t> requires all major datasets associated with an article to be made freely and widely available </a:t>
            </a:r>
            <a:r>
              <a:rPr lang="en-US" dirty="0" smtClean="0"/>
              <a:t>(unless there are strong reasons to restrict access, for example in the case of human subjects data), in the most useful formats, and according to the relevant reporting standards”</a:t>
            </a:r>
          </a:p>
          <a:p>
            <a:endParaRPr lang="en-US" dirty="0" smtClean="0"/>
          </a:p>
          <a:p>
            <a:r>
              <a:rPr lang="en-US" dirty="0" smtClean="0"/>
              <a:t>“Wherever possible, authors should make major datasets available using domain-specific public archives (for example, </a:t>
            </a:r>
            <a:r>
              <a:rPr lang="en-US" dirty="0" err="1" smtClean="0"/>
              <a:t>GenBank</a:t>
            </a:r>
            <a:r>
              <a:rPr lang="en-US" dirty="0" smtClean="0"/>
              <a:t>, Protein Data Bank, and </a:t>
            </a:r>
            <a:r>
              <a:rPr lang="en-US" dirty="0" err="1" smtClean="0"/>
              <a:t>ClinicalTrials.gov</a:t>
            </a:r>
            <a:r>
              <a:rPr lang="en-US" dirty="0" smtClean="0"/>
              <a:t>), or generic databases (for example, Dryad, </a:t>
            </a:r>
            <a:r>
              <a:rPr lang="en-US" dirty="0" err="1" smtClean="0"/>
              <a:t>Dataverse</a:t>
            </a:r>
            <a:r>
              <a:rPr lang="en-US" dirty="0" smtClean="0"/>
              <a:t>, the Open Science Framework or an institutional repository) where a domain-specific archive does not exist. A comprehensive catalogue of databases has been compiled by the </a:t>
            </a:r>
            <a:r>
              <a:rPr lang="en-US" dirty="0" err="1" smtClean="0"/>
              <a:t>BioSharing</a:t>
            </a:r>
            <a:r>
              <a:rPr lang="en-US" dirty="0" smtClean="0"/>
              <a:t> information resource.”</a:t>
            </a:r>
          </a:p>
          <a:p>
            <a:endParaRPr lang="en-US" dirty="0" smtClean="0"/>
          </a:p>
          <a:p>
            <a:r>
              <a:rPr lang="en-US" dirty="0" smtClean="0"/>
              <a:t>Author guide</a:t>
            </a:r>
          </a:p>
          <a:p>
            <a:r>
              <a:rPr lang="en-US" dirty="0" smtClean="0"/>
              <a:t>It is journal policy that if you have data that can be shared, it must be. Link to your dataset</a:t>
            </a:r>
            <a:r>
              <a:rPr lang="en-US" baseline="0" dirty="0" smtClean="0"/>
              <a:t> from the article.</a:t>
            </a:r>
          </a:p>
          <a:p>
            <a:endParaRPr lang="en-US" baseline="0" dirty="0" smtClean="0"/>
          </a:p>
          <a:p>
            <a:r>
              <a:rPr lang="en-US" baseline="0" dirty="0" smtClean="0"/>
              <a:t>We’re certainly not the only ones to do this; all reputable journals will ask authors to share their source data.</a:t>
            </a:r>
            <a:endParaRPr lang="en-US" dirty="0" smtClean="0"/>
          </a:p>
          <a:p>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24</a:t>
            </a:fld>
            <a:endParaRPr lang="en-US"/>
          </a:p>
        </p:txBody>
      </p:sp>
    </p:spTree>
    <p:extLst>
      <p:ext uri="{BB962C8B-B14F-4D97-AF65-F5344CB8AC3E}">
        <p14:creationId xmlns:p14="http://schemas.microsoft.com/office/powerpoint/2010/main" val="3400945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past few years, new</a:t>
            </a:r>
            <a:r>
              <a:rPr lang="en-US" baseline="0" dirty="0" smtClean="0"/>
              <a:t> journals have been set up to give data pride of place in a publication: through </a:t>
            </a:r>
            <a:r>
              <a:rPr lang="en-US" baseline="0" dirty="0" err="1" smtClean="0"/>
              <a:t>GigaScience</a:t>
            </a:r>
            <a:r>
              <a:rPr lang="en-US" baseline="0" dirty="0" smtClean="0"/>
              <a:t> and Scientific Data, researchers can publish open-access descriptions of their shared datasets, including instructions for reuse. This helps to credit the researchers involved in data preparation as well as increasing the discoverability and reusability of these data.</a:t>
            </a:r>
          </a:p>
        </p:txBody>
      </p:sp>
      <p:sp>
        <p:nvSpPr>
          <p:cNvPr id="4" name="Slide Number Placeholder 3"/>
          <p:cNvSpPr>
            <a:spLocks noGrp="1"/>
          </p:cNvSpPr>
          <p:nvPr>
            <p:ph type="sldNum" sz="quarter" idx="10"/>
          </p:nvPr>
        </p:nvSpPr>
        <p:spPr/>
        <p:txBody>
          <a:bodyPr/>
          <a:lstStyle/>
          <a:p>
            <a:fld id="{74B5A020-BBAE-BF45-A829-D0BCC6B43490}" type="slidenum">
              <a:rPr lang="en-US" smtClean="0"/>
              <a:t>25</a:t>
            </a:fld>
            <a:endParaRPr lang="en-US"/>
          </a:p>
        </p:txBody>
      </p:sp>
    </p:spTree>
    <p:extLst>
      <p:ext uri="{BB962C8B-B14F-4D97-AF65-F5344CB8AC3E}">
        <p14:creationId xmlns:p14="http://schemas.microsoft.com/office/powerpoint/2010/main" val="3400945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we think we can do even better than </a:t>
            </a:r>
            <a:r>
              <a:rPr lang="en-US" baseline="0" dirty="0" err="1" smtClean="0"/>
              <a:t>incentivising</a:t>
            </a:r>
            <a:r>
              <a:rPr lang="en-US" baseline="0" dirty="0" smtClean="0"/>
              <a:t> sharing the dataset separate to the narrative. </a:t>
            </a:r>
            <a:r>
              <a:rPr lang="en-US" dirty="0" smtClean="0"/>
              <a:t>Technology</a:t>
            </a:r>
            <a:r>
              <a:rPr lang="en-US" baseline="0" dirty="0" smtClean="0"/>
              <a:t> has improved to the point where we can consider integrating the underlying data and code into the research article, in a way that shows the value of more transparent, and reproducible research communication. Also, incorporating the underlying research data into the article in a more dynamic way inherently forces the shared data to be reusable.</a:t>
            </a:r>
          </a:p>
          <a:p>
            <a:endParaRPr lang="en-US" baseline="0" dirty="0" smtClean="0"/>
          </a:p>
          <a:p>
            <a:endParaRPr lang="en-US" baseline="0" dirty="0" smtClean="0"/>
          </a:p>
          <a:p>
            <a:r>
              <a:rPr lang="en-US" baseline="0" dirty="0" smtClean="0"/>
              <a:t>Dmitry – CC-BY 3.0 https://</a:t>
            </a:r>
            <a:r>
              <a:rPr lang="en-US" baseline="0" dirty="0" err="1" smtClean="0"/>
              <a:t>thenounproject.com</a:t>
            </a:r>
            <a:r>
              <a:rPr lang="en-US" baseline="0" dirty="0" smtClean="0"/>
              <a:t>/search/?q=</a:t>
            </a:r>
            <a:r>
              <a:rPr lang="en-US" baseline="0" dirty="0" err="1" smtClean="0"/>
              <a:t>article&amp;creator</a:t>
            </a:r>
            <a:r>
              <a:rPr lang="en-US" baseline="0" dirty="0" smtClean="0"/>
              <a:t>=109667&amp;i=74762</a:t>
            </a:r>
          </a:p>
          <a:p>
            <a:r>
              <a:rPr lang="en-US" baseline="0" dirty="0" err="1" smtClean="0"/>
              <a:t>IconfactoryTeam</a:t>
            </a:r>
            <a:r>
              <a:rPr lang="en-US" baseline="0" dirty="0" smtClean="0"/>
              <a:t> – CC-BY 3.0 https://</a:t>
            </a:r>
            <a:r>
              <a:rPr lang="en-US" baseline="0" dirty="0" err="1" smtClean="0"/>
              <a:t>thenounproject.com</a:t>
            </a:r>
            <a:r>
              <a:rPr lang="en-US" baseline="0" dirty="0" smtClean="0"/>
              <a:t>/search/?q=</a:t>
            </a:r>
            <a:r>
              <a:rPr lang="en-US" baseline="0" dirty="0" err="1" smtClean="0"/>
              <a:t>upload&amp;creator</a:t>
            </a:r>
            <a:r>
              <a:rPr lang="en-US" baseline="0" dirty="0" smtClean="0"/>
              <a:t>=41302&amp;i=603587</a:t>
            </a:r>
          </a:p>
          <a:p>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26</a:t>
            </a:fld>
            <a:endParaRPr lang="en-US"/>
          </a:p>
        </p:txBody>
      </p:sp>
    </p:spTree>
    <p:extLst>
      <p:ext uri="{BB962C8B-B14F-4D97-AF65-F5344CB8AC3E}">
        <p14:creationId xmlns:p14="http://schemas.microsoft.com/office/powerpoint/2010/main" val="17682263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For</a:t>
            </a:r>
            <a:r>
              <a:rPr lang="en-US" baseline="0" dirty="0" smtClean="0"/>
              <a:t> example, we can make figures interactive – as shown here on the authoring platform, </a:t>
            </a:r>
            <a:r>
              <a:rPr lang="en-US" baseline="0" dirty="0" err="1" smtClean="0"/>
              <a:t>Authorea</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author-defined, built using d3 library</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gain a better understanding of the data being presented</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can be used to provide different representations of the same data</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Authorea</a:t>
            </a:r>
            <a:r>
              <a:rPr lang="en-US" dirty="0" smtClean="0"/>
              <a:t> and d3.js</a:t>
            </a:r>
            <a:r>
              <a:rPr lang="en-US" dirty="0" smtClean="0">
                <a:hlinkClick r:id="rId3"/>
              </a:rPr>
              <a:t>https://www.authorea.com/users/3/articles/3904-data-driven-interactive-science-with-d3-js-plots-and-ipython-notebooks/_show_article</a:t>
            </a:r>
            <a:endParaRPr lang="en-US" dirty="0" smtClean="0"/>
          </a:p>
          <a:p>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27</a:t>
            </a:fld>
            <a:endParaRPr lang="en-US"/>
          </a:p>
        </p:txBody>
      </p:sp>
    </p:spTree>
    <p:extLst>
      <p:ext uri="{BB962C8B-B14F-4D97-AF65-F5344CB8AC3E}">
        <p14:creationId xmlns:p14="http://schemas.microsoft.com/office/powerpoint/2010/main" val="10509200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28</a:t>
            </a:fld>
            <a:endParaRPr lang="en-US"/>
          </a:p>
        </p:txBody>
      </p:sp>
    </p:spTree>
    <p:extLst>
      <p:ext uri="{BB962C8B-B14F-4D97-AF65-F5344CB8AC3E}">
        <p14:creationId xmlns:p14="http://schemas.microsoft.com/office/powerpoint/2010/main" val="15415253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lumMod val="65000"/>
                    <a:lumOff val="35000"/>
                  </a:schemeClr>
                </a:solidFill>
                <a:effectLst/>
                <a:latin typeface="Avenir Book"/>
                <a:ea typeface="+mn-ea"/>
                <a:cs typeface="Avenir Book"/>
              </a:rPr>
              <a:t>Or we could go even further, and make the figures executable using the underlying data and code, also</a:t>
            </a:r>
            <a:r>
              <a:rPr lang="en-US" sz="1200" b="0" i="0" kern="1200" baseline="0" dirty="0" smtClean="0">
                <a:solidFill>
                  <a:schemeClr val="tx1">
                    <a:lumMod val="65000"/>
                    <a:lumOff val="35000"/>
                  </a:schemeClr>
                </a:solidFill>
                <a:effectLst/>
                <a:latin typeface="Avenir Book"/>
                <a:ea typeface="+mn-ea"/>
                <a:cs typeface="Avenir Book"/>
              </a:rPr>
              <a:t> </a:t>
            </a:r>
            <a:r>
              <a:rPr lang="en-US" sz="1200" b="0" i="0" kern="1200" dirty="0" smtClean="0">
                <a:solidFill>
                  <a:schemeClr val="tx1">
                    <a:lumMod val="65000"/>
                    <a:lumOff val="35000"/>
                  </a:schemeClr>
                </a:solidFill>
                <a:effectLst/>
                <a:latin typeface="Avenir Book"/>
                <a:ea typeface="+mn-ea"/>
                <a:cs typeface="Avenir Book"/>
              </a:rPr>
              <a:t>demonstrated</a:t>
            </a:r>
            <a:r>
              <a:rPr lang="en-US" sz="1200" b="0" i="0" kern="1200" baseline="0" dirty="0" smtClean="0">
                <a:solidFill>
                  <a:schemeClr val="tx1">
                    <a:lumMod val="65000"/>
                    <a:lumOff val="35000"/>
                  </a:schemeClr>
                </a:solidFill>
                <a:effectLst/>
                <a:latin typeface="Avenir Book"/>
                <a:ea typeface="+mn-ea"/>
                <a:cs typeface="Avenir Book"/>
              </a:rPr>
              <a:t> on </a:t>
            </a:r>
            <a:r>
              <a:rPr lang="en-US" sz="1200" b="0" i="0" kern="1200" baseline="0" dirty="0" err="1" smtClean="0">
                <a:solidFill>
                  <a:schemeClr val="tx1">
                    <a:lumMod val="65000"/>
                    <a:lumOff val="35000"/>
                  </a:schemeClr>
                </a:solidFill>
                <a:effectLst/>
                <a:latin typeface="Avenir Book"/>
                <a:ea typeface="+mn-ea"/>
                <a:cs typeface="Avenir Book"/>
              </a:rPr>
              <a:t>Authorea</a:t>
            </a:r>
            <a:r>
              <a:rPr lang="en-US" sz="1200" b="0" i="0" kern="1200" baseline="0" dirty="0" smtClean="0">
                <a:solidFill>
                  <a:schemeClr val="tx1">
                    <a:lumMod val="65000"/>
                    <a:lumOff val="35000"/>
                  </a:schemeClr>
                </a:solidFill>
                <a:effectLst/>
                <a:latin typeface="Avenir Book"/>
                <a:ea typeface="+mn-ea"/>
                <a:cs typeface="Avenir Book"/>
              </a:rPr>
              <a:t>. This is a little involved, so I’ve done an apple and removed some of the steps required for timing.</a:t>
            </a:r>
            <a:endParaRPr lang="en-US" sz="1200" b="0" i="0" kern="1200" dirty="0" smtClean="0">
              <a:solidFill>
                <a:schemeClr val="tx1">
                  <a:lumMod val="65000"/>
                  <a:lumOff val="35000"/>
                </a:schemeClr>
              </a:solidFill>
              <a:effectLst/>
              <a:latin typeface="Avenir Book"/>
              <a:ea typeface="+mn-ea"/>
              <a:cs typeface="Avenir Book"/>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lumMod val="65000"/>
                  <a:lumOff val="35000"/>
                </a:schemeClr>
              </a:solidFill>
              <a:effectLst/>
              <a:latin typeface="Avenir Book"/>
              <a:ea typeface="+mn-ea"/>
              <a:cs typeface="Avenir Book"/>
            </a:endParaRP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200" b="0" i="0" kern="1200" dirty="0" smtClean="0">
                <a:solidFill>
                  <a:schemeClr val="tx1">
                    <a:lumMod val="65000"/>
                    <a:lumOff val="35000"/>
                  </a:schemeClr>
                </a:solidFill>
                <a:effectLst/>
                <a:latin typeface="Avenir Book"/>
                <a:ea typeface="+mn-ea"/>
                <a:cs typeface="Avenir Book"/>
              </a:rPr>
              <a:t>plot sat with text in article</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200" b="0" i="0" kern="1200" dirty="0" smtClean="0">
                <a:solidFill>
                  <a:schemeClr val="tx1">
                    <a:lumMod val="65000"/>
                    <a:lumOff val="35000"/>
                  </a:schemeClr>
                </a:solidFill>
                <a:effectLst/>
                <a:latin typeface="Avenir Book"/>
                <a:ea typeface="+mn-ea"/>
                <a:cs typeface="Avenir Book"/>
              </a:rPr>
              <a:t>launch in a new page the interactive notebook</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200" b="0" i="0" kern="1200" dirty="0" smtClean="0">
                <a:solidFill>
                  <a:schemeClr val="tx1">
                    <a:lumMod val="65000"/>
                    <a:lumOff val="35000"/>
                  </a:schemeClr>
                </a:solidFill>
                <a:effectLst/>
                <a:latin typeface="Avenir Book"/>
                <a:ea typeface="+mn-ea"/>
                <a:cs typeface="Avenir Book"/>
              </a:rPr>
              <a:t>text, code blocks,</a:t>
            </a:r>
            <a:r>
              <a:rPr lang="en-US" sz="1200" b="0" i="0" kern="1200" baseline="0" dirty="0" smtClean="0">
                <a:solidFill>
                  <a:schemeClr val="tx1">
                    <a:lumMod val="65000"/>
                    <a:lumOff val="35000"/>
                  </a:schemeClr>
                </a:solidFill>
                <a:effectLst/>
                <a:latin typeface="Avenir Book"/>
                <a:ea typeface="+mn-ea"/>
                <a:cs typeface="Avenir Book"/>
              </a:rPr>
              <a:t> and the output. Run this code by clicking </a:t>
            </a:r>
            <a:r>
              <a:rPr lang="en-US" sz="1200" b="0" i="0" kern="1200" baseline="0" dirty="0" err="1" smtClean="0">
                <a:solidFill>
                  <a:schemeClr val="tx1">
                    <a:lumMod val="65000"/>
                    <a:lumOff val="35000"/>
                  </a:schemeClr>
                </a:solidFill>
                <a:effectLst/>
                <a:latin typeface="Avenir Book"/>
                <a:ea typeface="+mn-ea"/>
                <a:cs typeface="Avenir Book"/>
              </a:rPr>
              <a:t>shift+enter</a:t>
            </a:r>
            <a:r>
              <a:rPr lang="en-US" sz="1200" b="0" i="0" kern="1200" baseline="0" dirty="0" smtClean="0">
                <a:solidFill>
                  <a:schemeClr val="tx1">
                    <a:lumMod val="65000"/>
                    <a:lumOff val="35000"/>
                  </a:schemeClr>
                </a:solidFill>
                <a:effectLst/>
                <a:latin typeface="Avenir Book"/>
                <a:ea typeface="+mn-ea"/>
                <a:cs typeface="Avenir Book"/>
              </a:rPr>
              <a:t>.</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200" b="0" i="0" kern="1200" baseline="0" dirty="0" smtClean="0">
                <a:solidFill>
                  <a:schemeClr val="tx1">
                    <a:lumMod val="65000"/>
                    <a:lumOff val="35000"/>
                  </a:schemeClr>
                </a:solidFill>
                <a:effectLst/>
                <a:latin typeface="Avenir Book"/>
                <a:ea typeface="+mn-ea"/>
                <a:cs typeface="Avenir Book"/>
              </a:rPr>
              <a:t>Get to the plot from the article. Can change the script, e.g. I change the axes, and see the results here. You can imagine how more complex interactions could take place through this technology.</a:t>
            </a:r>
            <a:endParaRPr lang="en-US" sz="1200" b="0" i="0" kern="1200" dirty="0" smtClean="0">
              <a:solidFill>
                <a:schemeClr val="tx1">
                  <a:lumMod val="65000"/>
                  <a:lumOff val="35000"/>
                </a:schemeClr>
              </a:solidFill>
              <a:effectLst/>
              <a:latin typeface="Avenir Book"/>
              <a:ea typeface="+mn-ea"/>
              <a:cs typeface="Avenir Book"/>
            </a:endParaRPr>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sz="1200" b="0" i="0" kern="1200" dirty="0" smtClean="0">
              <a:solidFill>
                <a:schemeClr val="tx1">
                  <a:lumMod val="65000"/>
                  <a:lumOff val="35000"/>
                </a:schemeClr>
              </a:solidFill>
              <a:effectLst/>
              <a:latin typeface="Avenir Book"/>
              <a:ea typeface="+mn-ea"/>
              <a:cs typeface="Avenir Book"/>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b="0" i="0" kern="1200" dirty="0" smtClean="0">
              <a:solidFill>
                <a:schemeClr val="tx1">
                  <a:lumMod val="65000"/>
                  <a:lumOff val="35000"/>
                </a:schemeClr>
              </a:solidFill>
              <a:effectLst/>
              <a:latin typeface="Avenir Book"/>
              <a:ea typeface="+mn-ea"/>
              <a:cs typeface="Avenir Book"/>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b="0" i="0" kern="1200" dirty="0" err="1" smtClean="0">
                <a:solidFill>
                  <a:schemeClr val="tx1">
                    <a:lumMod val="65000"/>
                    <a:lumOff val="35000"/>
                  </a:schemeClr>
                </a:solidFill>
                <a:effectLst/>
                <a:latin typeface="Avenir Book"/>
                <a:ea typeface="+mn-ea"/>
                <a:cs typeface="Avenir Book"/>
              </a:rPr>
              <a:t>Authorea</a:t>
            </a:r>
            <a:r>
              <a:rPr lang="en-US" sz="1200" b="0" i="0" kern="1200" dirty="0" smtClean="0">
                <a:solidFill>
                  <a:schemeClr val="tx1">
                    <a:lumMod val="65000"/>
                    <a:lumOff val="35000"/>
                  </a:schemeClr>
                </a:solidFill>
                <a:effectLst/>
                <a:latin typeface="Avenir Book"/>
                <a:ea typeface="+mn-ea"/>
                <a:cs typeface="Avenir Book"/>
              </a:rPr>
              <a:t>: launch </a:t>
            </a:r>
            <a:r>
              <a:rPr lang="en-US" sz="1200" b="0" i="0" kern="1200" dirty="0" err="1" smtClean="0">
                <a:solidFill>
                  <a:schemeClr val="tx1">
                    <a:lumMod val="65000"/>
                    <a:lumOff val="35000"/>
                  </a:schemeClr>
                </a:solidFill>
                <a:effectLst/>
                <a:latin typeface="Avenir Book"/>
                <a:ea typeface="+mn-ea"/>
                <a:cs typeface="Avenir Book"/>
              </a:rPr>
              <a:t>iPython</a:t>
            </a:r>
            <a:r>
              <a:rPr lang="en-US" sz="1200" b="0" i="0" kern="1200" dirty="0" smtClean="0">
                <a:solidFill>
                  <a:schemeClr val="tx1">
                    <a:lumMod val="65000"/>
                    <a:lumOff val="35000"/>
                  </a:schemeClr>
                </a:solidFill>
                <a:effectLst/>
                <a:latin typeface="Avenir Book"/>
                <a:ea typeface="+mn-ea"/>
                <a:cs typeface="Avenir Book"/>
              </a:rPr>
              <a:t> notebook </a:t>
            </a:r>
            <a:r>
              <a:rPr lang="en-US" sz="1200" b="0" i="0" kern="1200" dirty="0" smtClean="0">
                <a:solidFill>
                  <a:schemeClr val="tx1">
                    <a:lumMod val="65000"/>
                    <a:lumOff val="35000"/>
                  </a:schemeClr>
                </a:solidFill>
                <a:effectLst/>
                <a:latin typeface="Avenir Book"/>
                <a:ea typeface="+mn-ea"/>
                <a:cs typeface="Avenir Book"/>
                <a:hlinkClick r:id="rId3"/>
              </a:rPr>
              <a:t>https://www.authorea.com/users/3/articles/3904-data-driven-interactive-science-with-d3-js-plots-and-ipython-notebooks/_show_article</a:t>
            </a:r>
            <a:endParaRPr lang="en-US" sz="1200" dirty="0" smtClean="0">
              <a:effectLst/>
            </a:endParaRPr>
          </a:p>
          <a:p>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29</a:t>
            </a:fld>
            <a:endParaRPr lang="en-US"/>
          </a:p>
        </p:txBody>
      </p:sp>
    </p:spTree>
    <p:extLst>
      <p:ext uri="{BB962C8B-B14F-4D97-AF65-F5344CB8AC3E}">
        <p14:creationId xmlns:p14="http://schemas.microsoft.com/office/powerpoint/2010/main" val="454041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set</a:t>
            </a:r>
            <a:r>
              <a:rPr lang="en-US" baseline="0" dirty="0" smtClean="0"/>
              <a:t> the scene</a:t>
            </a:r>
            <a:r>
              <a:rPr lang="en-US" dirty="0" smtClean="0"/>
              <a:t>, let</a:t>
            </a:r>
            <a:r>
              <a:rPr lang="en-US" baseline="0" dirty="0" smtClean="0"/>
              <a:t> me tell you a little about </a:t>
            </a:r>
            <a:r>
              <a:rPr lang="en-US" baseline="0" dirty="0" err="1" smtClean="0"/>
              <a:t>eLife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3</a:t>
            </a:fld>
            <a:endParaRPr lang="en-US"/>
          </a:p>
        </p:txBody>
      </p:sp>
    </p:spTree>
    <p:extLst>
      <p:ext uri="{BB962C8B-B14F-4D97-AF65-F5344CB8AC3E}">
        <p14:creationId xmlns:p14="http://schemas.microsoft.com/office/powerpoint/2010/main" val="220861989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Authorea</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30</a:t>
            </a:fld>
            <a:endParaRPr lang="en-US"/>
          </a:p>
        </p:txBody>
      </p:sp>
    </p:spTree>
    <p:extLst>
      <p:ext uri="{BB962C8B-B14F-4D97-AF65-F5344CB8AC3E}">
        <p14:creationId xmlns:p14="http://schemas.microsoft.com/office/powerpoint/2010/main" val="4540415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Binder is a service that makes it easier for authors to deploy</a:t>
            </a:r>
            <a:r>
              <a:rPr lang="en-US" baseline="0" dirty="0" smtClean="0"/>
              <a:t> their own executable project based on the data, code and notebooks in their </a:t>
            </a:r>
            <a:r>
              <a:rPr lang="en-US" baseline="0" dirty="0" err="1" smtClean="0"/>
              <a:t>github</a:t>
            </a:r>
            <a:r>
              <a:rPr lang="en-US" baseline="0" dirty="0" smtClean="0"/>
              <a:t> repository, and using </a:t>
            </a:r>
            <a:r>
              <a:rPr lang="en-US" baseline="0" dirty="0" err="1" smtClean="0"/>
              <a:t>Docker</a:t>
            </a:r>
            <a:r>
              <a:rPr lang="en-US" baseline="0" dirty="0" smtClean="0"/>
              <a:t> containers. Users are able to then launch the binder in their own browser, much like what I’ve just shown, Binder was developed by researchers at </a:t>
            </a:r>
            <a:r>
              <a:rPr lang="en-US" baseline="0" dirty="0" err="1" smtClean="0"/>
              <a:t>Janelia</a:t>
            </a:r>
            <a:r>
              <a:rPr lang="en-US" baseline="0" dirty="0" smtClean="0"/>
              <a:t> Research Campus last year, and you can find out more about it through their guest blog on </a:t>
            </a:r>
            <a:r>
              <a:rPr lang="en-US" baseline="0" dirty="0" err="1" smtClean="0"/>
              <a:t>eLife</a:t>
            </a:r>
            <a:r>
              <a:rPr lang="en-US" baseline="0" dirty="0" smtClean="0"/>
              <a:t> Labs.</a:t>
            </a:r>
          </a:p>
          <a:p>
            <a:endParaRPr lang="en-US" baseline="0" dirty="0" smtClean="0"/>
          </a:p>
          <a:p>
            <a:r>
              <a:rPr lang="en-US" baseline="0" dirty="0" smtClean="0"/>
              <a:t>What I find really exciting about reproducible research documents is that </a:t>
            </a:r>
            <a:r>
              <a:rPr lang="en-US" sz="1200" kern="1200" dirty="0" smtClean="0">
                <a:solidFill>
                  <a:schemeClr val="tx1"/>
                </a:solidFill>
                <a:latin typeface="+mn-lt"/>
                <a:ea typeface="+mn-ea"/>
                <a:cs typeface="+mn-cs"/>
              </a:rPr>
              <a:t>by enforcing reusability of the data, this could drive up the quality </a:t>
            </a:r>
            <a:r>
              <a:rPr lang="en-US" sz="1200" kern="1200" smtClean="0">
                <a:solidFill>
                  <a:schemeClr val="tx1"/>
                </a:solidFill>
                <a:latin typeface="+mn-lt"/>
                <a:ea typeface="+mn-ea"/>
                <a:cs typeface="+mn-cs"/>
              </a:rPr>
              <a:t>of shared data.</a:t>
            </a:r>
            <a:endParaRPr lang="en-US" dirty="0" smtClean="0"/>
          </a:p>
        </p:txBody>
      </p:sp>
      <p:sp>
        <p:nvSpPr>
          <p:cNvPr id="4" name="Slide Number Placeholder 3"/>
          <p:cNvSpPr>
            <a:spLocks noGrp="1"/>
          </p:cNvSpPr>
          <p:nvPr>
            <p:ph type="sldNum" sz="quarter" idx="10"/>
          </p:nvPr>
        </p:nvSpPr>
        <p:spPr/>
        <p:txBody>
          <a:bodyPr/>
          <a:lstStyle/>
          <a:p>
            <a:fld id="{74B5A020-BBAE-BF45-A829-D0BCC6B43490}" type="slidenum">
              <a:rPr lang="en-US" smtClean="0"/>
              <a:t>31</a:t>
            </a:fld>
            <a:endParaRPr lang="en-US"/>
          </a:p>
        </p:txBody>
      </p:sp>
    </p:spTree>
    <p:extLst>
      <p:ext uri="{BB962C8B-B14F-4D97-AF65-F5344CB8AC3E}">
        <p14:creationId xmlns:p14="http://schemas.microsoft.com/office/powerpoint/2010/main" val="21961632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457200" rtl="0" eaLnBrk="1" fontAlgn="auto" latinLnBrk="0" hangingPunct="1">
              <a:lnSpc>
                <a:spcPct val="100000"/>
              </a:lnSpc>
              <a:spcBef>
                <a:spcPts val="0"/>
              </a:spcBef>
              <a:spcAft>
                <a:spcPts val="0"/>
              </a:spcAft>
              <a:buClrTx/>
              <a:buSzTx/>
              <a:buFontTx/>
              <a:buNone/>
              <a:tabLst/>
              <a:defRPr/>
            </a:pPr>
            <a:r>
              <a:rPr lang="en-US" dirty="0" smtClean="0"/>
              <a:t>Integrating</a:t>
            </a:r>
            <a:r>
              <a:rPr lang="en-US" baseline="0" dirty="0" smtClean="0"/>
              <a:t> data and code into the research publication can go beyond the producing the plots – we recently featured R Markdown on the blog, with Chris </a:t>
            </a:r>
            <a:r>
              <a:rPr lang="en-US" baseline="0" dirty="0" err="1" smtClean="0"/>
              <a:t>Hartgerink</a:t>
            </a:r>
            <a:r>
              <a:rPr lang="en-US" baseline="0" dirty="0" smtClean="0"/>
              <a:t> explaining how researchers can hard code their statistical results into their manuscripts. No more human errors from copying and pasting in results from stats software, and this workflow also makes it much easier to add to your manuscript when new data becomes available.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32</a:t>
            </a:fld>
            <a:endParaRPr lang="en-US"/>
          </a:p>
        </p:txBody>
      </p:sp>
    </p:spTree>
    <p:extLst>
      <p:ext uri="{BB962C8B-B14F-4D97-AF65-F5344CB8AC3E}">
        <p14:creationId xmlns:p14="http://schemas.microsoft.com/office/powerpoint/2010/main" val="253490556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In fact,</a:t>
            </a:r>
            <a:r>
              <a:rPr lang="en-US" baseline="0" dirty="0" smtClean="0"/>
              <a:t> when Stephen </a:t>
            </a:r>
            <a:r>
              <a:rPr lang="en-US" baseline="0" dirty="0" err="1" smtClean="0"/>
              <a:t>Eglen</a:t>
            </a:r>
            <a:r>
              <a:rPr lang="en-US" baseline="0" dirty="0" smtClean="0"/>
              <a:t> published a data publication in </a:t>
            </a:r>
            <a:r>
              <a:rPr lang="en-US" baseline="0" dirty="0" err="1" smtClean="0"/>
              <a:t>GigaScience</a:t>
            </a:r>
            <a:r>
              <a:rPr lang="en-US" baseline="0" dirty="0" smtClean="0"/>
              <a:t> in 2014, he had written the manuscript in R Markdown and supplied that file with his submission. The reviewers downloaded it and re-ran the analysis on their own machines – not only were the reviewers able to reproduce his results, but one even modified the axis for one of the plots as a suggested revision.</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When Stephen </a:t>
            </a:r>
            <a:r>
              <a:rPr lang="en-US" dirty="0" err="1" smtClean="0"/>
              <a:t>Eglen</a:t>
            </a:r>
            <a:r>
              <a:rPr lang="en-US" dirty="0" smtClean="0"/>
              <a:t> et al. submitted their manuscript with all the supporting data and code for</a:t>
            </a:r>
          </a:p>
          <a:p>
            <a:endParaRPr lang="en-US" dirty="0" smtClean="0"/>
          </a:p>
          <a:p>
            <a:r>
              <a:rPr lang="en-US" dirty="0" smtClean="0"/>
              <a:t>For paper:</a:t>
            </a:r>
          </a:p>
          <a:p>
            <a:r>
              <a:rPr lang="en-US" dirty="0" smtClean="0"/>
              <a:t>Stephen John </a:t>
            </a:r>
            <a:r>
              <a:rPr lang="en-US" dirty="0" err="1" smtClean="0"/>
              <a:t>Eglen</a:t>
            </a:r>
            <a:r>
              <a:rPr lang="en-US" dirty="0" smtClean="0"/>
              <a:t>, Michael Weeks, Mark Jessop, Jennifer </a:t>
            </a:r>
            <a:r>
              <a:rPr lang="en-US" dirty="0" err="1" smtClean="0"/>
              <a:t>Simonotto</a:t>
            </a:r>
            <a:r>
              <a:rPr lang="en-US" dirty="0" smtClean="0"/>
              <a:t>, Tom Jackson, </a:t>
            </a:r>
            <a:r>
              <a:rPr lang="en-US" dirty="0" err="1" smtClean="0"/>
              <a:t>Evelyne</a:t>
            </a:r>
            <a:r>
              <a:rPr lang="en-US" dirty="0" smtClean="0"/>
              <a:t> </a:t>
            </a:r>
            <a:r>
              <a:rPr lang="en-US" dirty="0" err="1" smtClean="0"/>
              <a:t>Sernagor</a:t>
            </a:r>
            <a:r>
              <a:rPr lang="en-US" dirty="0" smtClean="0"/>
              <a:t>; A data repository and analysis framework for spontaneous neural activity recordings in developing retina. </a:t>
            </a:r>
            <a:r>
              <a:rPr lang="en-US" dirty="0" err="1" smtClean="0"/>
              <a:t>Gigascience</a:t>
            </a:r>
            <a:r>
              <a:rPr lang="en-US" dirty="0" smtClean="0"/>
              <a:t> 2014; 3 (1): 1-12. </a:t>
            </a:r>
            <a:r>
              <a:rPr lang="en-US" dirty="0" err="1" smtClean="0"/>
              <a:t>doi</a:t>
            </a:r>
            <a:r>
              <a:rPr lang="en-US" dirty="0" smtClean="0"/>
              <a:t>: 10.1186/2047-217X-3-3</a:t>
            </a:r>
          </a:p>
          <a:p>
            <a:endParaRPr lang="en-US" dirty="0" smtClean="0"/>
          </a:p>
          <a:p>
            <a:r>
              <a:rPr lang="en-US" dirty="0" smtClean="0"/>
              <a:t>Source: </a:t>
            </a:r>
            <a:r>
              <a:rPr lang="en-US" dirty="0" err="1" smtClean="0"/>
              <a:t>GigaScience</a:t>
            </a:r>
            <a:r>
              <a:rPr lang="en-US" baseline="0" dirty="0" smtClean="0"/>
              <a:t> blog - http://</a:t>
            </a:r>
            <a:r>
              <a:rPr lang="en-US" baseline="0" dirty="0" err="1" smtClean="0"/>
              <a:t>gigasciencejournal.com</a:t>
            </a:r>
            <a:r>
              <a:rPr lang="en-US" baseline="0" dirty="0" smtClean="0"/>
              <a:t>/blog/</a:t>
            </a:r>
            <a:r>
              <a:rPr lang="en-US" baseline="0" dirty="0" err="1" smtClean="0"/>
              <a:t>qa</a:t>
            </a:r>
            <a:r>
              <a:rPr lang="en-US" baseline="0" dirty="0" smtClean="0"/>
              <a:t>-on-dynamic-documents/</a:t>
            </a:r>
          </a:p>
        </p:txBody>
      </p:sp>
      <p:sp>
        <p:nvSpPr>
          <p:cNvPr id="4" name="Slide Number Placeholder 3"/>
          <p:cNvSpPr>
            <a:spLocks noGrp="1"/>
          </p:cNvSpPr>
          <p:nvPr>
            <p:ph type="sldNum" sz="quarter" idx="10"/>
          </p:nvPr>
        </p:nvSpPr>
        <p:spPr/>
        <p:txBody>
          <a:bodyPr/>
          <a:lstStyle/>
          <a:p>
            <a:fld id="{74B5A020-BBAE-BF45-A829-D0BCC6B43490}" type="slidenum">
              <a:rPr lang="en-US" smtClean="0"/>
              <a:t>33</a:t>
            </a:fld>
            <a:endParaRPr lang="en-US"/>
          </a:p>
        </p:txBody>
      </p:sp>
    </p:spTree>
    <p:extLst>
      <p:ext uri="{BB962C8B-B14F-4D97-AF65-F5344CB8AC3E}">
        <p14:creationId xmlns:p14="http://schemas.microsoft.com/office/powerpoint/2010/main" val="3406805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Recognising</a:t>
            </a:r>
            <a:r>
              <a:rPr lang="en-US" baseline="0" dirty="0" smtClean="0"/>
              <a:t> researchers who share their data will be vital for broader adoption. The Centre for Open Science has created an open data badge, that sits with the publication to highlight where underlying datasets are available. Some have questioned whether this badge approach is an effective way to </a:t>
            </a:r>
            <a:r>
              <a:rPr lang="en-US" baseline="0" dirty="0" err="1" smtClean="0"/>
              <a:t>incentivise</a:t>
            </a:r>
            <a:r>
              <a:rPr lang="en-US" baseline="0" dirty="0" smtClean="0"/>
              <a:t> researchers.</a:t>
            </a:r>
          </a:p>
          <a:p>
            <a:endParaRPr lang="en-US" baseline="0" dirty="0" smtClean="0"/>
          </a:p>
          <a:p>
            <a:r>
              <a:rPr lang="en-US" baseline="0" dirty="0" smtClean="0"/>
              <a:t>---</a:t>
            </a:r>
          </a:p>
          <a:p>
            <a:endParaRPr lang="en-US" baseline="0" dirty="0" smtClean="0"/>
          </a:p>
          <a:p>
            <a:r>
              <a:rPr lang="en-US" dirty="0" smtClean="0"/>
              <a:t>The Open Data badge is earned for making publicly available the digitally-shareable data necessary to reproduce the reported results. </a:t>
            </a:r>
          </a:p>
          <a:p>
            <a:endParaRPr lang="en-US" dirty="0" smtClean="0"/>
          </a:p>
          <a:p>
            <a:r>
              <a:rPr lang="en-US" dirty="0" smtClean="0"/>
              <a:t>Criteria</a:t>
            </a:r>
          </a:p>
          <a:p>
            <a:endParaRPr lang="en-US" dirty="0" smtClean="0"/>
          </a:p>
          <a:p>
            <a:r>
              <a:rPr lang="en-US" dirty="0" smtClean="0"/>
              <a:t>Digitally-shareable data are publicly available on an open-access repository. The data must have a persistent identifier and be provided in a format that is time-stamped, immutable, and permanent (e.g., university repository, a registration on the Open Science Framework, or an independent repository at www.re3data.org).</a:t>
            </a:r>
          </a:p>
          <a:p>
            <a:r>
              <a:rPr lang="en-US" dirty="0" smtClean="0"/>
              <a:t>A data dictionary (for example, a codebook or metadata describing the data) is included with sufficient description for an independent researcher to reproduce the reported analyses and results. Data from the same project that are not needed to reproduce the reported results can be kept private without losing eligibility for the Open Data Badge.</a:t>
            </a:r>
          </a:p>
          <a:p>
            <a:r>
              <a:rPr lang="en-US" dirty="0" smtClean="0"/>
              <a:t>An open license allowing others to copy, distribute, and make use of the data while allowing the licensor to retain credit and copyright as applicable. Creative Commons has defined several licenses for this purpose, which are described at </a:t>
            </a:r>
            <a:r>
              <a:rPr lang="en-US" dirty="0" err="1" smtClean="0"/>
              <a:t>www.creativecommons.org</a:t>
            </a:r>
            <a:r>
              <a:rPr lang="en-US" dirty="0" smtClean="0"/>
              <a:t>/licenses. CC0 or CC-BY is strongly recommended.</a:t>
            </a:r>
          </a:p>
          <a:p>
            <a:endParaRPr lang="en-US" dirty="0" smtClean="0"/>
          </a:p>
          <a:p>
            <a:endParaRPr lang="en-US" dirty="0" smtClean="0"/>
          </a:p>
          <a:p>
            <a:r>
              <a:rPr lang="en-US" dirty="0" smtClean="0"/>
              <a:t>Also badges for open methods, pre-registration, and a reproducibility badge is being considered.</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34</a:t>
            </a:fld>
            <a:endParaRPr lang="en-US"/>
          </a:p>
        </p:txBody>
      </p:sp>
    </p:spTree>
    <p:extLst>
      <p:ext uri="{BB962C8B-B14F-4D97-AF65-F5344CB8AC3E}">
        <p14:creationId xmlns:p14="http://schemas.microsoft.com/office/powerpoint/2010/main" val="25070734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the COS have</a:t>
            </a:r>
            <a:r>
              <a:rPr lang="en-US" baseline="0" dirty="0" smtClean="0"/>
              <a:t> performed some research to explore this: i</a:t>
            </a:r>
            <a:r>
              <a:rPr lang="en-US" dirty="0" smtClean="0"/>
              <a:t>ntroducing these open data badges at</a:t>
            </a:r>
            <a:r>
              <a:rPr lang="en-US" baseline="0" dirty="0" smtClean="0"/>
              <a:t> a psychology journal (Psychological Science, marked by the dotted line) was associated with an increase in the number of papers where data was reported to be available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35</a:t>
            </a:fld>
            <a:endParaRPr lang="en-US"/>
          </a:p>
        </p:txBody>
      </p:sp>
    </p:spTree>
    <p:extLst>
      <p:ext uri="{BB962C8B-B14F-4D97-AF65-F5344CB8AC3E}">
        <p14:creationId xmlns:p14="http://schemas.microsoft.com/office/powerpoint/2010/main" val="25070734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this data was not only</a:t>
            </a:r>
            <a:r>
              <a:rPr lang="en-US" baseline="0" dirty="0" smtClean="0"/>
              <a:t> available more often, but the quality of it (usability, completeness) was also improved after the introduction of the badges (blue line).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36</a:t>
            </a:fld>
            <a:endParaRPr lang="en-US"/>
          </a:p>
        </p:txBody>
      </p:sp>
    </p:spTree>
    <p:extLst>
      <p:ext uri="{BB962C8B-B14F-4D97-AF65-F5344CB8AC3E}">
        <p14:creationId xmlns:p14="http://schemas.microsoft.com/office/powerpoint/2010/main" val="25070734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have been efforts to</a:t>
            </a:r>
            <a:r>
              <a:rPr lang="en-US" baseline="0" dirty="0" smtClean="0"/>
              <a:t> </a:t>
            </a:r>
            <a:r>
              <a:rPr lang="en-US" baseline="0" dirty="0" err="1" smtClean="0"/>
              <a:t>incentivise</a:t>
            </a:r>
            <a:r>
              <a:rPr lang="en-US" baseline="0" dirty="0" smtClean="0"/>
              <a:t> and assess the value of sharing from researchers themselves. Here, Prof Martin </a:t>
            </a:r>
            <a:r>
              <a:rPr lang="en-US" baseline="0" dirty="0" err="1" smtClean="0"/>
              <a:t>Vetterli’s</a:t>
            </a:r>
            <a:r>
              <a:rPr lang="en-US" baseline="0" dirty="0" smtClean="0"/>
              <a:t> group at EPFL, Lausanne, maintain an online site with their papers, and the associated code and data. They have a rating system, </a:t>
            </a:r>
            <a:r>
              <a:rPr lang="is-IS" baseline="0" dirty="0" smtClean="0"/>
              <a:t>…</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37</a:t>
            </a:fld>
            <a:endParaRPr lang="en-US"/>
          </a:p>
        </p:txBody>
      </p:sp>
    </p:spTree>
    <p:extLst>
      <p:ext uri="{BB962C8B-B14F-4D97-AF65-F5344CB8AC3E}">
        <p14:creationId xmlns:p14="http://schemas.microsoft.com/office/powerpoint/2010/main" val="250707340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have been efforts to</a:t>
            </a:r>
            <a:r>
              <a:rPr lang="en-US" baseline="0" dirty="0" smtClean="0"/>
              <a:t> </a:t>
            </a:r>
            <a:r>
              <a:rPr lang="en-US" baseline="0" dirty="0" err="1" smtClean="0"/>
              <a:t>incentivise</a:t>
            </a:r>
            <a:r>
              <a:rPr lang="en-US" baseline="0" dirty="0" smtClean="0"/>
              <a:t> and assess the value of sharing from researchers themselves. Here, Prof Martin </a:t>
            </a:r>
            <a:r>
              <a:rPr lang="en-US" baseline="0" dirty="0" err="1" smtClean="0"/>
              <a:t>Vetterli’s</a:t>
            </a:r>
            <a:r>
              <a:rPr lang="en-US" baseline="0" dirty="0" smtClean="0"/>
              <a:t> group at EPFL, Lausanne, maintain an online site with their papers, and the associated code and data. They have a rating system, </a:t>
            </a:r>
            <a:r>
              <a:rPr lang="is-IS" baseline="0" dirty="0" smtClean="0"/>
              <a:t>…</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38</a:t>
            </a:fld>
            <a:endParaRPr lang="en-US"/>
          </a:p>
        </p:txBody>
      </p:sp>
    </p:spTree>
    <p:extLst>
      <p:ext uri="{BB962C8B-B14F-4D97-AF65-F5344CB8AC3E}">
        <p14:creationId xmlns:p14="http://schemas.microsoft.com/office/powerpoint/2010/main" val="25070734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where readers are asked to feedback on the reusability</a:t>
            </a:r>
            <a:r>
              <a:rPr lang="en-US" baseline="0" dirty="0" smtClean="0"/>
              <a:t> and quality of the data and code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39</a:t>
            </a:fld>
            <a:endParaRPr lang="en-US"/>
          </a:p>
        </p:txBody>
      </p:sp>
    </p:spTree>
    <p:extLst>
      <p:ext uri="{BB962C8B-B14F-4D97-AF65-F5344CB8AC3E}">
        <p14:creationId xmlns:p14="http://schemas.microsoft.com/office/powerpoint/2010/main" val="25070734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err="1" smtClean="0"/>
              <a:t>eLife</a:t>
            </a:r>
            <a:r>
              <a:rPr lang="en-US" dirty="0" smtClean="0"/>
              <a:t> is a collaboration between working scientists and these research funders</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4</a:t>
            </a:fld>
            <a:endParaRPr lang="en-US"/>
          </a:p>
        </p:txBody>
      </p:sp>
    </p:spTree>
    <p:extLst>
      <p:ext uri="{BB962C8B-B14F-4D97-AF65-F5344CB8AC3E}">
        <p14:creationId xmlns:p14="http://schemas.microsoft.com/office/powerpoint/2010/main" val="33705733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plus they measure the impact of their work through a downloads graph here – for the </a:t>
            </a:r>
            <a:r>
              <a:rPr lang="en-US" dirty="0" err="1" smtClean="0"/>
              <a:t>pdf</a:t>
            </a:r>
            <a:r>
              <a:rPr lang="en-US" dirty="0" smtClean="0"/>
              <a:t>, data and code.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40</a:t>
            </a:fld>
            <a:endParaRPr lang="en-US"/>
          </a:p>
        </p:txBody>
      </p:sp>
    </p:spTree>
    <p:extLst>
      <p:ext uri="{BB962C8B-B14F-4D97-AF65-F5344CB8AC3E}">
        <p14:creationId xmlns:p14="http://schemas.microsoft.com/office/powerpoint/2010/main" val="250707340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Moving beyond the single</a:t>
            </a:r>
            <a:r>
              <a:rPr lang="en-US" baseline="0" dirty="0" smtClean="0"/>
              <a:t> publication, there are efforts to connect up related research and open datasets – which will help with reproducibility and gaining further value from these data. Some of these efforts are aimed at machines</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41</a:t>
            </a:fld>
            <a:endParaRPr lang="en-US"/>
          </a:p>
        </p:txBody>
      </p:sp>
    </p:spTree>
    <p:extLst>
      <p:ext uri="{BB962C8B-B14F-4D97-AF65-F5344CB8AC3E}">
        <p14:creationId xmlns:p14="http://schemas.microsoft.com/office/powerpoint/2010/main" val="250707340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s-IS" baseline="0" dirty="0" smtClean="0"/>
              <a:t>and some at humans. Girija Goyal and James Akin. Chrome extension to collect together figures relating to similar hypotheses – to demonstrate reproducibility of a finding, or not.</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42</a:t>
            </a:fld>
            <a:endParaRPr lang="en-US"/>
          </a:p>
        </p:txBody>
      </p:sp>
    </p:spTree>
    <p:extLst>
      <p:ext uri="{BB962C8B-B14F-4D97-AF65-F5344CB8AC3E}">
        <p14:creationId xmlns:p14="http://schemas.microsoft.com/office/powerpoint/2010/main" val="80446490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Exciting times – benefits, tools, opportunities. But where next?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43</a:t>
            </a:fld>
            <a:endParaRPr lang="en-US"/>
          </a:p>
        </p:txBody>
      </p:sp>
    </p:spTree>
    <p:extLst>
      <p:ext uri="{BB962C8B-B14F-4D97-AF65-F5344CB8AC3E}">
        <p14:creationId xmlns:p14="http://schemas.microsoft.com/office/powerpoint/2010/main" val="220861989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examples so far are experimental, it’s a really exciting time to get involved</a:t>
            </a:r>
            <a:r>
              <a:rPr lang="en-US" baseline="0" dirty="0" smtClean="0"/>
              <a:t> as we explore how these experiments might become more commonplace.</a:t>
            </a:r>
            <a:endParaRPr lang="en-US" dirty="0" smtClean="0"/>
          </a:p>
          <a:p>
            <a:r>
              <a:rPr lang="en-US" dirty="0" smtClean="0"/>
              <a:t>Keep in mind the challenges:</a:t>
            </a:r>
          </a:p>
          <a:p>
            <a:r>
              <a:rPr lang="en-US" dirty="0" smtClean="0"/>
              <a:t>Need a static version of peer-review article, to ensure</a:t>
            </a:r>
            <a:r>
              <a:rPr lang="en-US" baseline="0" dirty="0" smtClean="0"/>
              <a:t> preservation of the process. Any derivative must be kept distinct from the original.</a:t>
            </a:r>
          </a:p>
          <a:p>
            <a:r>
              <a:rPr lang="en-US" dirty="0" smtClean="0"/>
              <a:t>Responsible</a:t>
            </a:r>
            <a:r>
              <a:rPr lang="en-US" baseline="0" dirty="0" smtClean="0"/>
              <a:t> for persistence and accuracy of any enhancements – efforts to require data review during peer review are only just beginning</a:t>
            </a:r>
          </a:p>
          <a:p>
            <a:r>
              <a:rPr lang="en-US" baseline="0" dirty="0" smtClean="0"/>
              <a:t>Storage and hosting – who pays for it?</a:t>
            </a:r>
          </a:p>
          <a:p>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44</a:t>
            </a:fld>
            <a:endParaRPr lang="en-US"/>
          </a:p>
        </p:txBody>
      </p:sp>
    </p:spTree>
    <p:extLst>
      <p:ext uri="{BB962C8B-B14F-4D97-AF65-F5344CB8AC3E}">
        <p14:creationId xmlns:p14="http://schemas.microsoft.com/office/powerpoint/2010/main" val="93491639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Adam</a:t>
            </a:r>
            <a:r>
              <a:rPr lang="en-US" baseline="0" dirty="0" smtClean="0"/>
              <a:t> Hyde was speaking about – need to own the itch, own the problem, understand the user.</a:t>
            </a:r>
          </a:p>
          <a:p>
            <a:endParaRPr lang="en-US" dirty="0" smtClean="0"/>
          </a:p>
          <a:p>
            <a:r>
              <a:rPr lang="en-US" dirty="0" smtClean="0"/>
              <a:t>Bear in mind that researchers using the more computational tools currently don’t benefit from this effort when it gets to publishing. We’d like to streamline</a:t>
            </a:r>
            <a:r>
              <a:rPr lang="en-US" baseline="0" dirty="0" smtClean="0"/>
              <a:t> the process, save them time.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45</a:t>
            </a:fld>
            <a:endParaRPr lang="en-US"/>
          </a:p>
        </p:txBody>
      </p:sp>
    </p:spTree>
    <p:extLst>
      <p:ext uri="{BB962C8B-B14F-4D97-AF65-F5344CB8AC3E}">
        <p14:creationId xmlns:p14="http://schemas.microsoft.com/office/powerpoint/2010/main" val="93491639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1" indent="0" algn="l" defTabSz="457200" rtl="0" eaLnBrk="1" fontAlgn="auto" latinLnBrk="0" hangingPunct="1">
              <a:lnSpc>
                <a:spcPct val="100000"/>
              </a:lnSpc>
              <a:spcBef>
                <a:spcPts val="0"/>
              </a:spcBef>
              <a:spcAft>
                <a:spcPts val="0"/>
              </a:spcAft>
              <a:buClrTx/>
              <a:buSzTx/>
              <a:buFontTx/>
              <a:buNone/>
              <a:tabLst/>
              <a:defRPr/>
            </a:pPr>
            <a:r>
              <a:rPr lang="en-US" dirty="0" smtClean="0"/>
              <a:t>Heard in</a:t>
            </a:r>
            <a:r>
              <a:rPr lang="en-US" baseline="0" dirty="0" smtClean="0"/>
              <a:t> several talks yesterday – sharing is not enough, needs to be reusable</a:t>
            </a:r>
            <a:endParaRPr lang="en-US" dirty="0" smtClean="0"/>
          </a:p>
          <a:p>
            <a:pPr lvl="1"/>
            <a:r>
              <a:rPr lang="en-US" dirty="0" smtClean="0"/>
              <a:t>Continuous integration (</a:t>
            </a:r>
            <a:r>
              <a:rPr lang="en-US" dirty="0" err="1" smtClean="0"/>
              <a:t>Mietchen</a:t>
            </a:r>
            <a:r>
              <a:rPr lang="en-US" dirty="0" smtClean="0"/>
              <a:t>)</a:t>
            </a:r>
          </a:p>
          <a:p>
            <a:endParaRPr lang="en-US" dirty="0" smtClean="0"/>
          </a:p>
          <a:p>
            <a:r>
              <a:rPr lang="en-US" dirty="0" smtClean="0"/>
              <a:t>Individual</a:t>
            </a:r>
            <a:r>
              <a:rPr lang="en-US" baseline="0" dirty="0" smtClean="0"/>
              <a:t> b</a:t>
            </a:r>
            <a:r>
              <a:rPr lang="en-US" dirty="0" smtClean="0"/>
              <a:t>enefit</a:t>
            </a:r>
            <a:r>
              <a:rPr lang="en-US" baseline="0" dirty="0" smtClean="0"/>
              <a:t> to doing it and support (time, money)</a:t>
            </a:r>
          </a:p>
          <a:p>
            <a:r>
              <a:rPr lang="en-US" baseline="0" dirty="0" smtClean="0"/>
              <a:t>higher citations</a:t>
            </a:r>
          </a:p>
          <a:p>
            <a:r>
              <a:rPr lang="en-US" baseline="0" dirty="0" smtClean="0"/>
              <a:t>collaborations</a:t>
            </a:r>
          </a:p>
          <a:p>
            <a:r>
              <a:rPr lang="en-US" baseline="0" dirty="0" smtClean="0"/>
              <a:t>sometimes none</a:t>
            </a:r>
          </a:p>
          <a:p>
            <a:r>
              <a:rPr lang="en-US" dirty="0" smtClean="0"/>
              <a:t>sometimes</a:t>
            </a:r>
            <a:r>
              <a:rPr lang="en-US" baseline="0" dirty="0" smtClean="0"/>
              <a:t> negative effect on the individual</a:t>
            </a:r>
          </a:p>
          <a:p>
            <a:endParaRPr lang="en-US" dirty="0" smtClean="0"/>
          </a:p>
          <a:p>
            <a:r>
              <a:rPr lang="en-US" dirty="0" smtClean="0"/>
              <a:t> It also leads to higher citation rates (an average of 14% increase). But for 40% of researchers, no direct benefit was reported. But negative consequences are rare: 1 in 20 researchers reported a bad effect, such as being scooped, incorrect reuse of their data, the burden of spending time supporting others to reuse their data, and not receiving appropriate acknowledgement when their data is reused.</a:t>
            </a:r>
          </a:p>
          <a:p>
            <a:endParaRPr lang="en-US" dirty="0" smtClean="0"/>
          </a:p>
          <a:p>
            <a:r>
              <a:rPr lang="en-US" dirty="0" smtClean="0"/>
              <a:t>These bad effects contribute to the hesitation in fully embracing the possibilities of open research data: there's a fear of misuse, misattribution, scooping. But it's also difficult: few researchers start a project with open data in mind, so arranging it for publication at the end requires time and effort, both precious resources when time is needed to compete for grants. To help encourage researchers to spend this time and effort, they would like to have funding set aside for data preparation, and for open data publication to be taken into account in funding and career decisions. And they'd like </a:t>
            </a:r>
            <a:r>
              <a:rPr lang="en-US" dirty="0" err="1" smtClean="0"/>
              <a:t>practising</a:t>
            </a:r>
            <a:r>
              <a:rPr lang="en-US" dirty="0" smtClean="0"/>
              <a:t> open research to help enhance their academic reputation, as well as to know how others are using their work.</a:t>
            </a:r>
          </a:p>
          <a:p>
            <a:endParaRPr lang="en-US" dirty="0" smtClean="0"/>
          </a:p>
          <a:p>
            <a:r>
              <a:rPr lang="en-US" dirty="0" smtClean="0"/>
              <a:t>It seems most researchers are net beneficiaries of open science: they take out more than they put in, with only 25% saying they have never reused existing data. When judging whether data is suitable for reuse, researchers look for a reputable author, and well-documented high-quality datasets.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46</a:t>
            </a:fld>
            <a:endParaRPr lang="en-US"/>
          </a:p>
        </p:txBody>
      </p:sp>
    </p:spTree>
    <p:extLst>
      <p:ext uri="{BB962C8B-B14F-4D97-AF65-F5344CB8AC3E}">
        <p14:creationId xmlns:p14="http://schemas.microsoft.com/office/powerpoint/2010/main" val="93491639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Community: at the top and the bottom</a:t>
            </a:r>
            <a:r>
              <a:rPr lang="en-US" baseline="0" dirty="0" smtClean="0"/>
              <a:t> (senior and ECRs)</a:t>
            </a:r>
            <a:endParaRPr lang="en-US" dirty="0" smtClean="0"/>
          </a:p>
          <a:p>
            <a:r>
              <a:rPr lang="en-US" dirty="0" smtClean="0"/>
              <a:t>We support the development of open-source tools, with extensible capabilities, that can be used, adopted and modified by any interested party to help move towards an ecosystem that serves science and scientists as efficiently and as cost-effectively as possible.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47</a:t>
            </a:fld>
            <a:endParaRPr lang="en-US"/>
          </a:p>
        </p:txBody>
      </p:sp>
    </p:spTree>
    <p:extLst>
      <p:ext uri="{BB962C8B-B14F-4D97-AF65-F5344CB8AC3E}">
        <p14:creationId xmlns:p14="http://schemas.microsoft.com/office/powerpoint/2010/main" val="202964362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Reproducible research – how can we help life</a:t>
            </a:r>
            <a:r>
              <a:rPr lang="en-US" baseline="0" dirty="0" smtClean="0"/>
              <a:t> scientists</a:t>
            </a:r>
            <a:r>
              <a:rPr lang="en-US" dirty="0" smtClean="0"/>
              <a:t> document their work more easily?</a:t>
            </a:r>
            <a:r>
              <a:rPr lang="en-US" baseline="0" dirty="0" smtClean="0"/>
              <a:t> How can we better demonstrate the value of sharing data and methods, beyond these case studies? how can we </a:t>
            </a:r>
            <a:r>
              <a:rPr lang="en-US" baseline="0" dirty="0" err="1" smtClean="0"/>
              <a:t>incentivise</a:t>
            </a:r>
            <a:r>
              <a:rPr lang="en-US" baseline="0" dirty="0" smtClean="0"/>
              <a:t> researchers to commit the time and effort required to do this?</a:t>
            </a:r>
            <a:endParaRPr lang="en-US" dirty="0"/>
          </a:p>
          <a:p>
            <a:endParaRPr lang="en-US" dirty="0" smtClean="0"/>
          </a:p>
          <a:p>
            <a:r>
              <a:rPr lang="en-US" dirty="0" smtClean="0"/>
              <a:t>Set purpose/expectation: I’d like to hear more</a:t>
            </a:r>
            <a:r>
              <a:rPr lang="en-US" baseline="0" dirty="0" smtClean="0"/>
              <a:t> from you – do you have ideas or projects that could help us achieve these goals? can we help support you to develop these ideas? have I missed anything, can you help fill any gaps I have?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48</a:t>
            </a:fld>
            <a:endParaRPr lang="en-US"/>
          </a:p>
        </p:txBody>
      </p:sp>
    </p:spTree>
    <p:extLst>
      <p:ext uri="{BB962C8B-B14F-4D97-AF65-F5344CB8AC3E}">
        <p14:creationId xmlns:p14="http://schemas.microsoft.com/office/powerpoint/2010/main" val="220861989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150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latin typeface="Calibri" charset="0"/>
            </a:endParaRPr>
          </a:p>
        </p:txBody>
      </p:sp>
      <p:sp>
        <p:nvSpPr>
          <p:cNvPr id="4" name="Slide Number Placeholder 3"/>
          <p:cNvSpPr>
            <a:spLocks noGrp="1"/>
          </p:cNvSpPr>
          <p:nvPr>
            <p:ph type="sldNum" sz="quarter" idx="5"/>
          </p:nvPr>
        </p:nvSpPr>
        <p:spPr/>
        <p:txBody>
          <a:bodyPr/>
          <a:lstStyle/>
          <a:p>
            <a:pPr>
              <a:defRPr/>
            </a:pPr>
            <a:fld id="{45DB091F-AD09-9B4F-A9D3-0888EBD076E7}" type="slidenum">
              <a:rPr lang="en-US" smtClean="0"/>
              <a:pPr>
                <a:defRPr/>
              </a:pPr>
              <a:t>49</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The </a:t>
            </a:r>
            <a:r>
              <a:rPr lang="en-US" dirty="0" err="1" smtClean="0"/>
              <a:t>organisation</a:t>
            </a:r>
            <a:r>
              <a:rPr lang="en-US" dirty="0" smtClean="0"/>
              <a:t> was</a:t>
            </a:r>
            <a:r>
              <a:rPr lang="en-US" baseline="0" dirty="0" smtClean="0"/>
              <a:t> founded five years ago to address the frustrating delay between making a discovery and communicating that work as an academic, and to help researchers to work more collaboratively and transparently. We operate the online open-access journal, </a:t>
            </a:r>
            <a:r>
              <a:rPr lang="en-US" baseline="0" dirty="0" err="1" smtClean="0"/>
              <a:t>eLife</a:t>
            </a:r>
            <a:r>
              <a:rPr lang="en-US" baseline="0" dirty="0" smtClean="0"/>
              <a:t>, for advances in life sciences and biomedicine. </a:t>
            </a:r>
            <a:endParaRPr lang="en-US" baseline="0" dirty="0" smtClean="0">
              <a:latin typeface="Calibri" charset="0"/>
            </a:endParaRPr>
          </a:p>
        </p:txBody>
      </p:sp>
      <p:sp>
        <p:nvSpPr>
          <p:cNvPr id="4" name="Slide Number Placeholder 3"/>
          <p:cNvSpPr>
            <a:spLocks noGrp="1"/>
          </p:cNvSpPr>
          <p:nvPr>
            <p:ph type="sldNum" sz="quarter" idx="10"/>
          </p:nvPr>
        </p:nvSpPr>
        <p:spPr/>
        <p:txBody>
          <a:bodyPr/>
          <a:lstStyle/>
          <a:p>
            <a:fld id="{74B5A020-BBAE-BF45-A829-D0BCC6B43490}" type="slidenum">
              <a:rPr lang="en-US" smtClean="0"/>
              <a:t>5</a:t>
            </a:fld>
            <a:endParaRPr lang="en-US"/>
          </a:p>
        </p:txBody>
      </p:sp>
    </p:spTree>
    <p:extLst>
      <p:ext uri="{BB962C8B-B14F-4D97-AF65-F5344CB8AC3E}">
        <p14:creationId xmlns:p14="http://schemas.microsoft.com/office/powerpoint/2010/main" val="309142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3379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dirty="0" smtClean="0">
                <a:latin typeface="Calibri" charset="0"/>
              </a:rPr>
              <a:t>Through the leverage that the journal gives us, we are working to bring about change</a:t>
            </a:r>
            <a:r>
              <a:rPr lang="en-US" baseline="0" dirty="0" smtClean="0">
                <a:latin typeface="Calibri" charset="0"/>
              </a:rPr>
              <a:t> in research communication. One of the ways we do this is by actively championing new tools and technologies that help researchers discover, share, consume and evaluate the latest research. Specifically, we are committed to open-source development – both with the technologies we are develop ourselves, and with the tools that the community develop and we showcase and support. Why? Because we are looking to effect wide-reaching change, with any technology we develop or support available for other journals and stakeholders to benefit from and build on.</a:t>
            </a:r>
          </a:p>
        </p:txBody>
      </p:sp>
      <p:sp>
        <p:nvSpPr>
          <p:cNvPr id="4" name="Slide Number Placeholder 3"/>
          <p:cNvSpPr>
            <a:spLocks noGrp="1"/>
          </p:cNvSpPr>
          <p:nvPr>
            <p:ph type="sldNum" sz="quarter" idx="5"/>
          </p:nvPr>
        </p:nvSpPr>
        <p:spPr/>
        <p:txBody>
          <a:bodyPr/>
          <a:lstStyle/>
          <a:p>
            <a:pPr>
              <a:defRPr/>
            </a:pPr>
            <a:fld id="{79500CBA-9592-5444-8E90-326FFBFFCC59}" type="slidenum">
              <a:rPr lang="en-US" smtClean="0"/>
              <a:pPr>
                <a:defRPr/>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explore</a:t>
            </a:r>
            <a:r>
              <a:rPr lang="en-US" baseline="0" dirty="0" smtClean="0"/>
              <a:t> the tools showcase at </a:t>
            </a:r>
            <a:r>
              <a:rPr lang="en-US" baseline="0" dirty="0" err="1" smtClean="0"/>
              <a:t>eLife</a:t>
            </a:r>
            <a:r>
              <a:rPr lang="en-US" baseline="0" dirty="0" smtClean="0"/>
              <a:t> Labs (URL in bottom left: </a:t>
            </a:r>
            <a:r>
              <a:rPr lang="en-US" baseline="0" dirty="0" err="1" smtClean="0"/>
              <a:t>elifesciences.org</a:t>
            </a:r>
            <a:r>
              <a:rPr lang="en-US" baseline="0" dirty="0" smtClean="0"/>
              <a:t>/labs) – featuring guest blogs from project developers, helping to bring these ideas to a wider audience.</a:t>
            </a:r>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7</a:t>
            </a:fld>
            <a:endParaRPr lang="en-US"/>
          </a:p>
        </p:txBody>
      </p:sp>
    </p:spTree>
    <p:extLst>
      <p:ext uri="{BB962C8B-B14F-4D97-AF65-F5344CB8AC3E}">
        <p14:creationId xmlns:p14="http://schemas.microsoft.com/office/powerpoint/2010/main" val="33878770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also support the development of some tools –for example,  we are currently supporting Richard Smith-Unna to develop </a:t>
            </a:r>
            <a:r>
              <a:rPr lang="en-US" baseline="0" dirty="0" err="1" smtClean="0"/>
              <a:t>ScienceFair</a:t>
            </a:r>
            <a:r>
              <a:rPr lang="en-US" baseline="0" dirty="0" smtClean="0"/>
              <a:t> – a desktop application for discovering and reading research articles offline in an alternative format to the </a:t>
            </a:r>
            <a:r>
              <a:rPr lang="en-US" baseline="0" dirty="0" err="1" smtClean="0"/>
              <a:t>pdf</a:t>
            </a:r>
            <a:r>
              <a:rPr lang="en-US" baseline="0" dirty="0" smtClean="0"/>
              <a:t> layout. We heard that Richard had been tinkering with this idea in his spare time, and we are pleased to now be funding the development of the prototype.</a:t>
            </a:r>
          </a:p>
        </p:txBody>
      </p:sp>
      <p:sp>
        <p:nvSpPr>
          <p:cNvPr id="4" name="Slide Number Placeholder 3"/>
          <p:cNvSpPr>
            <a:spLocks noGrp="1"/>
          </p:cNvSpPr>
          <p:nvPr>
            <p:ph type="sldNum" sz="quarter" idx="10"/>
          </p:nvPr>
        </p:nvSpPr>
        <p:spPr/>
        <p:txBody>
          <a:bodyPr/>
          <a:lstStyle/>
          <a:p>
            <a:fld id="{74B5A020-BBAE-BF45-A829-D0BCC6B43490}" type="slidenum">
              <a:rPr lang="en-US" smtClean="0"/>
              <a:t>8</a:t>
            </a:fld>
            <a:endParaRPr lang="en-US"/>
          </a:p>
        </p:txBody>
      </p:sp>
    </p:spTree>
    <p:extLst>
      <p:ext uri="{BB962C8B-B14F-4D97-AF65-F5344CB8AC3E}">
        <p14:creationId xmlns:p14="http://schemas.microsoft.com/office/powerpoint/2010/main" val="804464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latin typeface="Calibri" charset="0"/>
              </a:rPr>
              <a:t>My role at </a:t>
            </a:r>
            <a:r>
              <a:rPr lang="en-US" baseline="0" dirty="0" err="1" smtClean="0">
                <a:latin typeface="Calibri" charset="0"/>
              </a:rPr>
              <a:t>eLife</a:t>
            </a:r>
            <a:r>
              <a:rPr lang="en-US" baseline="0" dirty="0" smtClean="0">
                <a:latin typeface="Calibri" charset="0"/>
              </a:rPr>
              <a:t> is to scout out innovations within our remit that we may be able to help showcase to prospective users, or even support the development of. I welcome anyone here who has ideas or projects that you feel could help us to improve research communication, to catch me later, or even reach out by email afterwards</a:t>
            </a:r>
            <a:endParaRPr lang="en-US" dirty="0" smtClean="0"/>
          </a:p>
          <a:p>
            <a:endParaRPr lang="en-US" dirty="0"/>
          </a:p>
        </p:txBody>
      </p:sp>
      <p:sp>
        <p:nvSpPr>
          <p:cNvPr id="4" name="Slide Number Placeholder 3"/>
          <p:cNvSpPr>
            <a:spLocks noGrp="1"/>
          </p:cNvSpPr>
          <p:nvPr>
            <p:ph type="sldNum" sz="quarter" idx="10"/>
          </p:nvPr>
        </p:nvSpPr>
        <p:spPr/>
        <p:txBody>
          <a:bodyPr/>
          <a:lstStyle/>
          <a:p>
            <a:fld id="{74B5A020-BBAE-BF45-A829-D0BCC6B43490}" type="slidenum">
              <a:rPr lang="en-US" smtClean="0"/>
              <a:t>9</a:t>
            </a:fld>
            <a:endParaRPr lang="en-US"/>
          </a:p>
        </p:txBody>
      </p:sp>
    </p:spTree>
    <p:extLst>
      <p:ext uri="{BB962C8B-B14F-4D97-AF65-F5344CB8AC3E}">
        <p14:creationId xmlns:p14="http://schemas.microsoft.com/office/powerpoint/2010/main" val="2208619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A9DDA"/>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72992"/>
            <a:ext cx="7772400" cy="1470025"/>
          </a:xfrm>
        </p:spPr>
        <p:txBody>
          <a:bodyPr anchor="b">
            <a:noAutofit/>
          </a:bodyPr>
          <a:lstStyle>
            <a:lvl1pPr algn="ctr">
              <a:defRPr sz="4800">
                <a:solidFill>
                  <a:schemeClr val="bg1"/>
                </a:solidFill>
              </a:defRPr>
            </a:lvl1pPr>
          </a:lstStyle>
          <a:p>
            <a:r>
              <a:rPr lang="en-GB" smtClean="0"/>
              <a:t>Click to edit Master title style</a:t>
            </a:r>
            <a:endParaRPr lang="en-US"/>
          </a:p>
        </p:txBody>
      </p:sp>
      <p:sp>
        <p:nvSpPr>
          <p:cNvPr id="3" name="Subtitle 2"/>
          <p:cNvSpPr>
            <a:spLocks noGrp="1"/>
          </p:cNvSpPr>
          <p:nvPr>
            <p:ph type="subTitle" idx="1"/>
          </p:nvPr>
        </p:nvSpPr>
        <p:spPr>
          <a:xfrm>
            <a:off x="1371600" y="3644792"/>
            <a:ext cx="6400800" cy="1752600"/>
          </a:xfrm>
        </p:spPr>
        <p:txBody>
          <a:bodyPr/>
          <a:lstStyle>
            <a:lvl1pPr marL="0" indent="0" algn="ctr">
              <a:lnSpc>
                <a:spcPct val="120000"/>
              </a:lnSpc>
              <a:buNone/>
              <a:defRPr>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9" name="Rectangle 8"/>
          <p:cNvSpPr/>
          <p:nvPr userDrawn="1"/>
        </p:nvSpPr>
        <p:spPr>
          <a:xfrm>
            <a:off x="0" y="5981703"/>
            <a:ext cx="9144000" cy="8763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0" name="Picture 9" descr="elife-full-color-horizontal.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7454900" y="6040937"/>
            <a:ext cx="1536700" cy="783011"/>
          </a:xfrm>
          <a:prstGeom prst="rect">
            <a:avLst/>
          </a:prstGeom>
        </p:spPr>
      </p:pic>
      <p:sp>
        <p:nvSpPr>
          <p:cNvPr id="13" name="Text Placeholder 12"/>
          <p:cNvSpPr>
            <a:spLocks noGrp="1"/>
          </p:cNvSpPr>
          <p:nvPr>
            <p:ph type="body" sz="quarter" idx="10" hasCustomPrompt="1"/>
          </p:nvPr>
        </p:nvSpPr>
        <p:spPr>
          <a:xfrm>
            <a:off x="685800" y="241303"/>
            <a:ext cx="7772400" cy="342900"/>
          </a:xfrm>
        </p:spPr>
        <p:txBody>
          <a:bodyPr>
            <a:normAutofit/>
          </a:bodyPr>
          <a:lstStyle>
            <a:lvl1pPr marL="0" indent="0" algn="ctr">
              <a:buFontTx/>
              <a:buNone/>
              <a:defRPr sz="1400">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dirty="0" smtClean="0"/>
              <a:t>DATA SHARING IN THE LIFE SCIENCES: MAY 2017</a:t>
            </a:r>
            <a:endParaRPr lang="en-GB" dirty="0"/>
          </a:p>
        </p:txBody>
      </p:sp>
      <p:sp>
        <p:nvSpPr>
          <p:cNvPr id="8" name="Footer Placeholder 4"/>
          <p:cNvSpPr>
            <a:spLocks noGrp="1"/>
          </p:cNvSpPr>
          <p:nvPr>
            <p:ph type="ftr" sz="quarter" idx="3"/>
          </p:nvPr>
        </p:nvSpPr>
        <p:spPr>
          <a:xfrm>
            <a:off x="355609" y="6229352"/>
            <a:ext cx="3979659" cy="365125"/>
          </a:xfrm>
          <a:prstGeom prst="rect">
            <a:avLst/>
          </a:prstGeom>
        </p:spPr>
        <p:txBody>
          <a:bodyPr vert="horz" lIns="91440" tIns="45720" rIns="91440" bIns="45720" rtlCol="0" anchor="ctr"/>
          <a:lstStyle>
            <a:lvl1pPr algn="l">
              <a:defRPr sz="1200" b="0" i="0">
                <a:solidFill>
                  <a:schemeClr val="tx1">
                    <a:lumMod val="65000"/>
                    <a:lumOff val="35000"/>
                  </a:schemeClr>
                </a:solidFill>
                <a:latin typeface="Avenir Book"/>
                <a:cs typeface="Avenir Book"/>
              </a:defRPr>
            </a:lvl1pPr>
          </a:lstStyle>
          <a:p>
            <a:r>
              <a:rPr lang="en-US" dirty="0" err="1" smtClean="0"/>
              <a:t>elifesciences.org</a:t>
            </a:r>
            <a:endParaRPr lang="en-US" dirty="0"/>
          </a:p>
        </p:txBody>
      </p:sp>
      <p:sp>
        <p:nvSpPr>
          <p:cNvPr id="11"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2801847861"/>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10" y="273049"/>
            <a:ext cx="3008313" cy="1162051"/>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7"/>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10" y="1435104"/>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6" name="Footer Placeholder 5"/>
          <p:cNvSpPr>
            <a:spLocks noGrp="1"/>
          </p:cNvSpPr>
          <p:nvPr>
            <p:ph type="ftr" sz="quarter" idx="11"/>
          </p:nvPr>
        </p:nvSpPr>
        <p:spPr>
          <a:xfrm>
            <a:off x="889000" y="6330952"/>
            <a:ext cx="3251904" cy="365125"/>
          </a:xfrm>
          <a:prstGeom prst="rect">
            <a:avLst/>
          </a:prstGeom>
        </p:spPr>
        <p:txBody>
          <a:bodyPr/>
          <a:lstStyle/>
          <a:p>
            <a:r>
              <a:rPr lang="en-US" dirty="0" err="1" smtClean="0"/>
              <a:t>elifesciences.org</a:t>
            </a:r>
            <a:endParaRPr lang="en-US" dirty="0"/>
          </a:p>
        </p:txBody>
      </p:sp>
      <p:sp>
        <p:nvSpPr>
          <p:cNvPr id="7" name="Slide Number Placeholder 6"/>
          <p:cNvSpPr>
            <a:spLocks noGrp="1"/>
          </p:cNvSpPr>
          <p:nvPr>
            <p:ph type="sldNum" sz="quarter" idx="12"/>
          </p:nvPr>
        </p:nvSpPr>
        <p:spPr/>
        <p:txBody>
          <a:bodyPr/>
          <a:lstStyle/>
          <a:p>
            <a:fld id="{0D7FE77A-AD33-FE42-9524-9633142366B3}" type="slidenum">
              <a:rPr lang="en-US" smtClean="0"/>
              <a:t>‹#›</a:t>
            </a:fld>
            <a:endParaRPr lang="en-US"/>
          </a:p>
        </p:txBody>
      </p:sp>
      <p:sp>
        <p:nvSpPr>
          <p:cNvPr id="8"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2124300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43"/>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6" name="Footer Placeholder 5"/>
          <p:cNvSpPr>
            <a:spLocks noGrp="1"/>
          </p:cNvSpPr>
          <p:nvPr>
            <p:ph type="ftr" sz="quarter" idx="11"/>
          </p:nvPr>
        </p:nvSpPr>
        <p:spPr>
          <a:xfrm>
            <a:off x="889000" y="6330952"/>
            <a:ext cx="3251904" cy="365125"/>
          </a:xfrm>
          <a:prstGeom prst="rect">
            <a:avLst/>
          </a:prstGeom>
        </p:spPr>
        <p:txBody>
          <a:bodyPr/>
          <a:lstStyle/>
          <a:p>
            <a:r>
              <a:rPr lang="en-US" dirty="0" err="1" smtClean="0"/>
              <a:t>elifesciences.org</a:t>
            </a:r>
            <a:endParaRPr lang="en-US" dirty="0"/>
          </a:p>
        </p:txBody>
      </p:sp>
      <p:sp>
        <p:nvSpPr>
          <p:cNvPr id="7" name="Slide Number Placeholder 6"/>
          <p:cNvSpPr>
            <a:spLocks noGrp="1"/>
          </p:cNvSpPr>
          <p:nvPr>
            <p:ph type="sldNum" sz="quarter" idx="12"/>
          </p:nvPr>
        </p:nvSpPr>
        <p:spPr/>
        <p:txBody>
          <a:bodyPr/>
          <a:lstStyle/>
          <a:p>
            <a:fld id="{0D7FE77A-AD33-FE42-9524-9633142366B3}" type="slidenum">
              <a:rPr lang="en-US" smtClean="0"/>
              <a:t>‹#›</a:t>
            </a:fld>
            <a:endParaRPr lang="en-US"/>
          </a:p>
        </p:txBody>
      </p:sp>
      <p:sp>
        <p:nvSpPr>
          <p:cNvPr id="8"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40175150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Footer Placeholder 4"/>
          <p:cNvSpPr>
            <a:spLocks noGrp="1"/>
          </p:cNvSpPr>
          <p:nvPr>
            <p:ph type="ftr" sz="quarter" idx="11"/>
          </p:nvPr>
        </p:nvSpPr>
        <p:spPr>
          <a:xfrm>
            <a:off x="889000" y="6330952"/>
            <a:ext cx="3251904" cy="365125"/>
          </a:xfrm>
          <a:prstGeom prst="rect">
            <a:avLst/>
          </a:prstGeom>
        </p:spPr>
        <p:txBody>
          <a:bodyPr/>
          <a:lstStyle/>
          <a:p>
            <a:r>
              <a:rPr lang="en-US" dirty="0" err="1" smtClean="0"/>
              <a:t>elifesciences.org</a:t>
            </a:r>
            <a:endParaRPr lang="en-US" dirty="0"/>
          </a:p>
        </p:txBody>
      </p:sp>
      <p:sp>
        <p:nvSpPr>
          <p:cNvPr id="6" name="Slide Number Placeholder 5"/>
          <p:cNvSpPr>
            <a:spLocks noGrp="1"/>
          </p:cNvSpPr>
          <p:nvPr>
            <p:ph type="sldNum" sz="quarter" idx="12"/>
          </p:nvPr>
        </p:nvSpPr>
        <p:spPr/>
        <p:txBody>
          <a:bodyPr/>
          <a:lstStyle/>
          <a:p>
            <a:fld id="{0D7FE77A-AD33-FE42-9524-9633142366B3}" type="slidenum">
              <a:rPr lang="en-US" smtClean="0"/>
              <a:t>‹#›</a:t>
            </a:fld>
            <a:endParaRPr lang="en-US"/>
          </a:p>
        </p:txBody>
      </p:sp>
      <p:sp>
        <p:nvSpPr>
          <p:cNvPr id="7"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37999867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Footer Placeholder 4"/>
          <p:cNvSpPr>
            <a:spLocks noGrp="1"/>
          </p:cNvSpPr>
          <p:nvPr>
            <p:ph type="ftr" sz="quarter" idx="11"/>
          </p:nvPr>
        </p:nvSpPr>
        <p:spPr>
          <a:xfrm>
            <a:off x="889000" y="6330952"/>
            <a:ext cx="3251904" cy="365125"/>
          </a:xfrm>
          <a:prstGeom prst="rect">
            <a:avLst/>
          </a:prstGeom>
        </p:spPr>
        <p:txBody>
          <a:bodyPr/>
          <a:lstStyle/>
          <a:p>
            <a:r>
              <a:rPr lang="en-US" dirty="0" err="1" smtClean="0"/>
              <a:t>elifesciences.org</a:t>
            </a:r>
            <a:endParaRPr lang="en-US" dirty="0"/>
          </a:p>
        </p:txBody>
      </p:sp>
      <p:sp>
        <p:nvSpPr>
          <p:cNvPr id="6" name="Slide Number Placeholder 5"/>
          <p:cNvSpPr>
            <a:spLocks noGrp="1"/>
          </p:cNvSpPr>
          <p:nvPr>
            <p:ph type="sldNum" sz="quarter" idx="12"/>
          </p:nvPr>
        </p:nvSpPr>
        <p:spPr/>
        <p:txBody>
          <a:bodyPr/>
          <a:lstStyle/>
          <a:p>
            <a:fld id="{0D7FE77A-AD33-FE42-9524-9633142366B3}" type="slidenum">
              <a:rPr lang="en-US" smtClean="0"/>
              <a:t>‹#›</a:t>
            </a:fld>
            <a:endParaRPr lang="en-US"/>
          </a:p>
        </p:txBody>
      </p:sp>
      <p:sp>
        <p:nvSpPr>
          <p:cNvPr id="7"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322296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19139"/>
            <a:ext cx="8229600" cy="1143000"/>
          </a:xfrm>
        </p:spPr>
        <p:txBody>
          <a:bodyPr anchor="b"/>
          <a:lstStyle/>
          <a:p>
            <a:r>
              <a:rPr lang="en-GB" dirty="0" smtClean="0"/>
              <a:t>Click to edit Master title style</a:t>
            </a:r>
            <a:endParaRPr lang="en-US" dirty="0"/>
          </a:p>
        </p:txBody>
      </p:sp>
      <p:sp>
        <p:nvSpPr>
          <p:cNvPr id="3" name="Content Placeholder 2"/>
          <p:cNvSpPr>
            <a:spLocks noGrp="1"/>
          </p:cNvSpPr>
          <p:nvPr>
            <p:ph idx="1"/>
          </p:nvPr>
        </p:nvSpPr>
        <p:spPr>
          <a:xfrm>
            <a:off x="457200" y="1955802"/>
            <a:ext cx="8229600" cy="4178300"/>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Slide Number Placeholder 5"/>
          <p:cNvSpPr>
            <a:spLocks noGrp="1"/>
          </p:cNvSpPr>
          <p:nvPr>
            <p:ph type="sldNum" sz="quarter" idx="12"/>
          </p:nvPr>
        </p:nvSpPr>
        <p:spPr/>
        <p:txBody>
          <a:bodyPr/>
          <a:lstStyle/>
          <a:p>
            <a:fld id="{0D7FE77A-AD33-FE42-9524-9633142366B3}" type="slidenum">
              <a:rPr lang="en-US" smtClean="0"/>
              <a:t>‹#›</a:t>
            </a:fld>
            <a:endParaRPr lang="en-US"/>
          </a:p>
        </p:txBody>
      </p:sp>
      <p:sp>
        <p:nvSpPr>
          <p:cNvPr id="9" name="Text Placeholder 8"/>
          <p:cNvSpPr>
            <a:spLocks noGrp="1"/>
          </p:cNvSpPr>
          <p:nvPr>
            <p:ph type="body" sz="quarter" idx="13" hasCustomPrompt="1"/>
          </p:nvPr>
        </p:nvSpPr>
        <p:spPr>
          <a:xfrm>
            <a:off x="457200" y="241300"/>
            <a:ext cx="6256992" cy="355600"/>
          </a:xfrm>
        </p:spPr>
        <p:txBody>
          <a:bodyPr>
            <a:normAutofit/>
          </a:bodyPr>
          <a:lstStyle>
            <a:lvl1pPr marL="0" indent="0">
              <a:buFontTx/>
              <a:buNone/>
              <a:defRPr sz="14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r>
              <a:rPr lang="en-US" dirty="0" smtClean="0"/>
              <a:t>DATA SHARING IN THE LIFE SCIENCES: MAY 2017</a:t>
            </a:r>
          </a:p>
        </p:txBody>
      </p:sp>
      <p:sp>
        <p:nvSpPr>
          <p:cNvPr id="12" name="Footer Placeholder 4"/>
          <p:cNvSpPr>
            <a:spLocks noGrp="1"/>
          </p:cNvSpPr>
          <p:nvPr>
            <p:ph type="ftr" sz="quarter" idx="3"/>
          </p:nvPr>
        </p:nvSpPr>
        <p:spPr>
          <a:xfrm>
            <a:off x="691354" y="6242052"/>
            <a:ext cx="3808118" cy="365125"/>
          </a:xfrm>
          <a:prstGeom prst="rect">
            <a:avLst/>
          </a:prstGeom>
        </p:spPr>
        <p:txBody>
          <a:bodyPr vert="horz" lIns="91440" tIns="45720" rIns="91440" bIns="45720" rtlCol="0" anchor="ctr"/>
          <a:lstStyle>
            <a:lvl1pPr algn="l">
              <a:defRPr sz="1200">
                <a:solidFill>
                  <a:schemeClr val="tx1">
                    <a:lumMod val="65000"/>
                    <a:lumOff val="35000"/>
                  </a:schemeClr>
                </a:solidFill>
                <a:latin typeface="Avenir LT 45 Book"/>
                <a:cs typeface="Avenir LT 45 Book"/>
              </a:defRPr>
            </a:lvl1pPr>
          </a:lstStyle>
          <a:p>
            <a:r>
              <a:rPr lang="en-US" dirty="0" err="1" smtClean="0"/>
              <a:t>elifesciences.org</a:t>
            </a:r>
            <a:endParaRPr lang="en-US" dirty="0"/>
          </a:p>
        </p:txBody>
      </p:sp>
      <p:pic>
        <p:nvPicPr>
          <p:cNvPr id="7" name="Picture 6" descr="elife-full-color-horizontal.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35313" y="6241003"/>
            <a:ext cx="323997" cy="403980"/>
          </a:xfrm>
          <a:prstGeom prst="rect">
            <a:avLst/>
          </a:prstGeom>
        </p:spPr>
      </p:pic>
      <p:sp>
        <p:nvSpPr>
          <p:cNvPr id="8"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17259621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0D7FE77A-AD33-FE42-9524-9633142366B3}" type="slidenum">
              <a:rPr lang="en-US" smtClean="0"/>
              <a:t>‹#›</a:t>
            </a:fld>
            <a:endParaRPr lang="en-US"/>
          </a:p>
        </p:txBody>
      </p:sp>
      <p:sp>
        <p:nvSpPr>
          <p:cNvPr id="12" name="Footer Placeholder 4"/>
          <p:cNvSpPr>
            <a:spLocks noGrp="1"/>
          </p:cNvSpPr>
          <p:nvPr>
            <p:ph type="ftr" sz="quarter" idx="3"/>
          </p:nvPr>
        </p:nvSpPr>
        <p:spPr>
          <a:xfrm>
            <a:off x="691354" y="6242052"/>
            <a:ext cx="3808118" cy="365125"/>
          </a:xfrm>
          <a:prstGeom prst="rect">
            <a:avLst/>
          </a:prstGeom>
        </p:spPr>
        <p:txBody>
          <a:bodyPr vert="horz" lIns="91440" tIns="45720" rIns="91440" bIns="45720" rtlCol="0" anchor="ctr"/>
          <a:lstStyle>
            <a:lvl1pPr algn="l">
              <a:defRPr sz="1200">
                <a:solidFill>
                  <a:schemeClr val="tx1">
                    <a:lumMod val="65000"/>
                    <a:lumOff val="35000"/>
                  </a:schemeClr>
                </a:solidFill>
                <a:latin typeface="Avenir LT 45 Book"/>
                <a:cs typeface="Avenir LT 45 Book"/>
              </a:defRPr>
            </a:lvl1pPr>
          </a:lstStyle>
          <a:p>
            <a:r>
              <a:rPr lang="en-US" dirty="0" err="1" smtClean="0"/>
              <a:t>elifesciences.org</a:t>
            </a:r>
            <a:endParaRPr lang="en-US" dirty="0"/>
          </a:p>
        </p:txBody>
      </p:sp>
      <p:pic>
        <p:nvPicPr>
          <p:cNvPr id="7" name="Picture 6" descr="elife-full-color-horizontal.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35313" y="6241003"/>
            <a:ext cx="323997" cy="403980"/>
          </a:xfrm>
          <a:prstGeom prst="rect">
            <a:avLst/>
          </a:prstGeom>
        </p:spPr>
      </p:pic>
      <p:sp>
        <p:nvSpPr>
          <p:cNvPr id="5"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31220317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876306"/>
            <a:ext cx="4686300" cy="5054601"/>
          </a:xfrm>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Slide Number Placeholder 5"/>
          <p:cNvSpPr>
            <a:spLocks noGrp="1"/>
          </p:cNvSpPr>
          <p:nvPr>
            <p:ph type="sldNum" sz="quarter" idx="12"/>
          </p:nvPr>
        </p:nvSpPr>
        <p:spPr/>
        <p:txBody>
          <a:bodyPr/>
          <a:lstStyle/>
          <a:p>
            <a:fld id="{0D7FE77A-AD33-FE42-9524-9633142366B3}" type="slidenum">
              <a:rPr lang="en-US" smtClean="0"/>
              <a:t>‹#›</a:t>
            </a:fld>
            <a:endParaRPr lang="en-US"/>
          </a:p>
        </p:txBody>
      </p:sp>
      <p:sp>
        <p:nvSpPr>
          <p:cNvPr id="9" name="Text Placeholder 8"/>
          <p:cNvSpPr>
            <a:spLocks noGrp="1"/>
          </p:cNvSpPr>
          <p:nvPr>
            <p:ph type="body" sz="quarter" idx="13" hasCustomPrompt="1"/>
          </p:nvPr>
        </p:nvSpPr>
        <p:spPr>
          <a:xfrm>
            <a:off x="457199" y="241300"/>
            <a:ext cx="6319859" cy="355600"/>
          </a:xfrm>
        </p:spPr>
        <p:txBody>
          <a:bodyPr>
            <a:normAutofit/>
          </a:bodyPr>
          <a:lstStyle>
            <a:lvl1pPr marL="0" indent="0">
              <a:buFontTx/>
              <a:buNone/>
              <a:defRPr sz="14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r>
              <a:rPr lang="en-US" dirty="0" smtClean="0"/>
              <a:t>DATA SHARING IN THE LIFE SCIENCES: MAY 2017</a:t>
            </a:r>
          </a:p>
        </p:txBody>
      </p:sp>
      <p:sp>
        <p:nvSpPr>
          <p:cNvPr id="7" name="Footer Placeholder 4"/>
          <p:cNvSpPr>
            <a:spLocks noGrp="1"/>
          </p:cNvSpPr>
          <p:nvPr>
            <p:ph type="ftr" sz="quarter" idx="3"/>
          </p:nvPr>
        </p:nvSpPr>
        <p:spPr>
          <a:xfrm>
            <a:off x="691354" y="6242052"/>
            <a:ext cx="4452146" cy="365125"/>
          </a:xfrm>
          <a:prstGeom prst="rect">
            <a:avLst/>
          </a:prstGeom>
        </p:spPr>
        <p:txBody>
          <a:bodyPr vert="horz" lIns="91440" tIns="45720" rIns="91440" bIns="45720" rtlCol="0" anchor="ctr"/>
          <a:lstStyle>
            <a:lvl1pPr algn="l">
              <a:defRPr sz="1200" b="0" i="0">
                <a:solidFill>
                  <a:schemeClr val="tx1">
                    <a:lumMod val="65000"/>
                    <a:lumOff val="35000"/>
                  </a:schemeClr>
                </a:solidFill>
                <a:latin typeface="Avenir Book"/>
                <a:cs typeface="Avenir Book"/>
              </a:defRPr>
            </a:lvl1pPr>
          </a:lstStyle>
          <a:p>
            <a:r>
              <a:rPr lang="en-US" dirty="0" err="1" smtClean="0"/>
              <a:t>elifesciences.org</a:t>
            </a:r>
            <a:endParaRPr lang="en-US" dirty="0"/>
          </a:p>
        </p:txBody>
      </p:sp>
      <p:pic>
        <p:nvPicPr>
          <p:cNvPr id="10" name="Picture 9" descr="elife-full-color-horizontal.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35313" y="6241003"/>
            <a:ext cx="323997" cy="403980"/>
          </a:xfrm>
          <a:prstGeom prst="rect">
            <a:avLst/>
          </a:prstGeom>
        </p:spPr>
      </p:pic>
      <p:sp>
        <p:nvSpPr>
          <p:cNvPr id="8"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27605591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273B8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2244657"/>
            <a:ext cx="7772400" cy="1362075"/>
          </a:xfrm>
        </p:spPr>
        <p:txBody>
          <a:bodyPr anchor="b">
            <a:noAutofit/>
          </a:bodyPr>
          <a:lstStyle>
            <a:lvl1pPr algn="ctr">
              <a:defRPr sz="4800" b="1" cap="none">
                <a:solidFill>
                  <a:schemeClr val="bg1"/>
                </a:solidFill>
              </a:defRPr>
            </a:lvl1pPr>
          </a:lstStyle>
          <a:p>
            <a:r>
              <a:rPr lang="en-GB" smtClean="0"/>
              <a:t>Click to edit master title style</a:t>
            </a:r>
            <a:endParaRPr lang="en-US"/>
          </a:p>
        </p:txBody>
      </p:sp>
      <p:sp>
        <p:nvSpPr>
          <p:cNvPr id="3" name="Text Placeholder 2"/>
          <p:cNvSpPr>
            <a:spLocks noGrp="1"/>
          </p:cNvSpPr>
          <p:nvPr>
            <p:ph type="body" idx="1"/>
          </p:nvPr>
        </p:nvSpPr>
        <p:spPr>
          <a:xfrm>
            <a:off x="685800" y="3809393"/>
            <a:ext cx="7772400" cy="1500187"/>
          </a:xfrm>
        </p:spPr>
        <p:txBody>
          <a:bodyPr anchor="t"/>
          <a:lstStyle>
            <a:lvl1pPr marL="0" indent="0" algn="ctr">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0D7FE77A-AD33-FE42-9524-9633142366B3}" type="slidenum">
              <a:rPr lang="en-US" smtClean="0"/>
              <a:pPr/>
              <a:t>‹#›</a:t>
            </a:fld>
            <a:endParaRPr lang="en-US"/>
          </a:p>
        </p:txBody>
      </p:sp>
    </p:spTree>
    <p:extLst>
      <p:ext uri="{BB962C8B-B14F-4D97-AF65-F5344CB8AC3E}">
        <p14:creationId xmlns:p14="http://schemas.microsoft.com/office/powerpoint/2010/main" val="2739750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11"/>
          </p:nvPr>
        </p:nvSpPr>
        <p:spPr>
          <a:xfrm>
            <a:off x="889000" y="6330952"/>
            <a:ext cx="3606800" cy="365125"/>
          </a:xfrm>
          <a:prstGeom prst="rect">
            <a:avLst/>
          </a:prstGeom>
        </p:spPr>
        <p:txBody>
          <a:bodyPr/>
          <a:lstStyle/>
          <a:p>
            <a:r>
              <a:rPr lang="en-US" dirty="0" err="1" smtClean="0"/>
              <a:t>elifesciences.org</a:t>
            </a:r>
            <a:endParaRPr lang="en-US" dirty="0"/>
          </a:p>
        </p:txBody>
      </p:sp>
      <p:sp>
        <p:nvSpPr>
          <p:cNvPr id="7" name="Slide Number Placeholder 6"/>
          <p:cNvSpPr>
            <a:spLocks noGrp="1"/>
          </p:cNvSpPr>
          <p:nvPr>
            <p:ph type="sldNum" sz="quarter" idx="12"/>
          </p:nvPr>
        </p:nvSpPr>
        <p:spPr/>
        <p:txBody>
          <a:bodyPr/>
          <a:lstStyle/>
          <a:p>
            <a:fld id="{0D7FE77A-AD33-FE42-9524-9633142366B3}" type="slidenum">
              <a:rPr lang="en-US" smtClean="0"/>
              <a:t>‹#›</a:t>
            </a:fld>
            <a:endParaRPr lang="en-US"/>
          </a:p>
        </p:txBody>
      </p:sp>
      <p:sp>
        <p:nvSpPr>
          <p:cNvPr id="8"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30302512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33"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33"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8" name="Footer Placeholder 7"/>
          <p:cNvSpPr>
            <a:spLocks noGrp="1"/>
          </p:cNvSpPr>
          <p:nvPr>
            <p:ph type="ftr" sz="quarter" idx="11"/>
          </p:nvPr>
        </p:nvSpPr>
        <p:spPr>
          <a:xfrm>
            <a:off x="888999" y="6330952"/>
            <a:ext cx="3756033" cy="365125"/>
          </a:xfrm>
          <a:prstGeom prst="rect">
            <a:avLst/>
          </a:prstGeom>
        </p:spPr>
        <p:txBody>
          <a:bodyPr/>
          <a:lstStyle/>
          <a:p>
            <a:r>
              <a:rPr lang="en-US" dirty="0" err="1" smtClean="0"/>
              <a:t>elifesciences.org</a:t>
            </a:r>
            <a:endParaRPr lang="en-US" dirty="0"/>
          </a:p>
        </p:txBody>
      </p:sp>
      <p:sp>
        <p:nvSpPr>
          <p:cNvPr id="9" name="Slide Number Placeholder 8"/>
          <p:cNvSpPr>
            <a:spLocks noGrp="1"/>
          </p:cNvSpPr>
          <p:nvPr>
            <p:ph type="sldNum" sz="quarter" idx="12"/>
          </p:nvPr>
        </p:nvSpPr>
        <p:spPr/>
        <p:txBody>
          <a:bodyPr/>
          <a:lstStyle/>
          <a:p>
            <a:fld id="{0D7FE77A-AD33-FE42-9524-9633142366B3}" type="slidenum">
              <a:rPr lang="en-US" smtClean="0"/>
              <a:t>‹#›</a:t>
            </a:fld>
            <a:endParaRPr lang="en-US"/>
          </a:p>
        </p:txBody>
      </p:sp>
      <p:sp>
        <p:nvSpPr>
          <p:cNvPr id="10"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32195473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4" name="Footer Placeholder 3"/>
          <p:cNvSpPr>
            <a:spLocks noGrp="1"/>
          </p:cNvSpPr>
          <p:nvPr>
            <p:ph type="ftr" sz="quarter" idx="11"/>
          </p:nvPr>
        </p:nvSpPr>
        <p:spPr>
          <a:xfrm>
            <a:off x="889000" y="6330952"/>
            <a:ext cx="3708400" cy="365125"/>
          </a:xfrm>
          <a:prstGeom prst="rect">
            <a:avLst/>
          </a:prstGeom>
        </p:spPr>
        <p:txBody>
          <a:bodyPr/>
          <a:lstStyle/>
          <a:p>
            <a:r>
              <a:rPr lang="en-US" dirty="0" err="1" smtClean="0"/>
              <a:t>elifesciences.org</a:t>
            </a:r>
            <a:endParaRPr lang="en-US" dirty="0"/>
          </a:p>
        </p:txBody>
      </p:sp>
      <p:sp>
        <p:nvSpPr>
          <p:cNvPr id="5" name="Slide Number Placeholder 4"/>
          <p:cNvSpPr>
            <a:spLocks noGrp="1"/>
          </p:cNvSpPr>
          <p:nvPr>
            <p:ph type="sldNum" sz="quarter" idx="12"/>
          </p:nvPr>
        </p:nvSpPr>
        <p:spPr/>
        <p:txBody>
          <a:bodyPr/>
          <a:lstStyle/>
          <a:p>
            <a:fld id="{0D7FE77A-AD33-FE42-9524-9633142366B3}" type="slidenum">
              <a:rPr lang="en-US" smtClean="0"/>
              <a:t>‹#›</a:t>
            </a:fld>
            <a:endParaRPr lang="en-US"/>
          </a:p>
        </p:txBody>
      </p:sp>
      <p:sp>
        <p:nvSpPr>
          <p:cNvPr id="6"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2262335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D7FE77A-AD33-FE42-9524-9633142366B3}" type="slidenum">
              <a:rPr lang="en-US" smtClean="0"/>
              <a:t>‹#›</a:t>
            </a:fld>
            <a:endParaRPr lang="en-US"/>
          </a:p>
        </p:txBody>
      </p:sp>
      <p:sp>
        <p:nvSpPr>
          <p:cNvPr id="6" name="Footer Placeholder 4"/>
          <p:cNvSpPr>
            <a:spLocks noGrp="1"/>
          </p:cNvSpPr>
          <p:nvPr>
            <p:ph type="ftr" sz="quarter" idx="3"/>
          </p:nvPr>
        </p:nvSpPr>
        <p:spPr>
          <a:xfrm>
            <a:off x="691353" y="6242052"/>
            <a:ext cx="3840961" cy="365125"/>
          </a:xfrm>
          <a:prstGeom prst="rect">
            <a:avLst/>
          </a:prstGeom>
        </p:spPr>
        <p:txBody>
          <a:bodyPr vert="horz" lIns="91440" tIns="45720" rIns="91440" bIns="45720" rtlCol="0" anchor="ctr"/>
          <a:lstStyle>
            <a:lvl1pPr algn="l">
              <a:defRPr sz="1200" b="0" i="0">
                <a:solidFill>
                  <a:schemeClr val="tx1">
                    <a:lumMod val="65000"/>
                    <a:lumOff val="35000"/>
                  </a:schemeClr>
                </a:solidFill>
                <a:latin typeface="Avenir Book"/>
                <a:cs typeface="Avenir Book"/>
              </a:defRPr>
            </a:lvl1pPr>
          </a:lstStyle>
          <a:p>
            <a:r>
              <a:rPr lang="en-US" dirty="0" err="1" smtClean="0"/>
              <a:t>elifesciences.org</a:t>
            </a:r>
            <a:endParaRPr lang="en-US" dirty="0"/>
          </a:p>
        </p:txBody>
      </p:sp>
      <p:pic>
        <p:nvPicPr>
          <p:cNvPr id="7" name="Picture 6" descr="elife-full-color-horizontal.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35313" y="6241003"/>
            <a:ext cx="323997" cy="403980"/>
          </a:xfrm>
          <a:prstGeom prst="rect">
            <a:avLst/>
          </a:prstGeom>
        </p:spPr>
      </p:pic>
      <p:sp>
        <p:nvSpPr>
          <p:cNvPr id="5" name="Footer Placeholder 4"/>
          <p:cNvSpPr txBox="1">
            <a:spLocks/>
          </p:cNvSpPr>
          <p:nvPr userDrawn="1"/>
        </p:nvSpPr>
        <p:spPr>
          <a:xfrm>
            <a:off x="457200" y="6222713"/>
            <a:ext cx="8229600" cy="365125"/>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lumMod val="65000"/>
                    <a:lumOff val="35000"/>
                  </a:schemeClr>
                </a:solidFill>
                <a:latin typeface="Avenir LT 45 Book"/>
                <a:ea typeface="+mn-ea"/>
                <a:cs typeface="Avenir LT 45 Book"/>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r>
              <a:rPr lang="en-US" dirty="0" smtClean="0"/>
              <a:t>@</a:t>
            </a:r>
            <a:r>
              <a:rPr lang="en-US" dirty="0" err="1" smtClean="0"/>
              <a:t>eLifeInnovation</a:t>
            </a:r>
            <a:endParaRPr lang="en-US" dirty="0"/>
          </a:p>
        </p:txBody>
      </p:sp>
    </p:spTree>
    <p:extLst>
      <p:ext uri="{BB962C8B-B14F-4D97-AF65-F5344CB8AC3E}">
        <p14:creationId xmlns:p14="http://schemas.microsoft.com/office/powerpoint/2010/main" val="108302473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63539"/>
            <a:ext cx="8229600" cy="560054"/>
          </a:xfrm>
          <a:prstGeom prst="rect">
            <a:avLst/>
          </a:prstGeom>
        </p:spPr>
        <p:txBody>
          <a:bodyPr vert="horz" lIns="91440" tIns="45720" rIns="91440" bIns="45720" rtlCol="0" anchor="t">
            <a:normAutofit/>
          </a:bodyPr>
          <a:lstStyle/>
          <a:p>
            <a:r>
              <a:rPr lang="en-GB" dirty="0" smtClean="0"/>
              <a:t>Click to edit Master title style</a:t>
            </a:r>
            <a:endParaRPr lang="en-US" dirty="0"/>
          </a:p>
        </p:txBody>
      </p:sp>
      <p:sp>
        <p:nvSpPr>
          <p:cNvPr id="3" name="Text Placeholder 2"/>
          <p:cNvSpPr>
            <a:spLocks noGrp="1"/>
          </p:cNvSpPr>
          <p:nvPr>
            <p:ph type="body" idx="1"/>
          </p:nvPr>
        </p:nvSpPr>
        <p:spPr>
          <a:xfrm>
            <a:off x="457200" y="1051870"/>
            <a:ext cx="8229600" cy="5074294"/>
          </a:xfrm>
          <a:prstGeom prst="rect">
            <a:avLst/>
          </a:prstGeom>
        </p:spPr>
        <p:txBody>
          <a:bodyPr vert="horz" lIns="91440" tIns="45720" rIns="91440" bIns="45720" rtlCol="0">
            <a:normAutofit/>
          </a:bodyPr>
          <a:lstStyle/>
          <a:p>
            <a:pPr lvl="0"/>
            <a:r>
              <a:rPr lang="en-GB" dirty="0" smtClean="0"/>
              <a:t>Click to edit Master text styles</a:t>
            </a:r>
          </a:p>
          <a:p>
            <a:pPr lvl="1"/>
            <a:r>
              <a:rPr lang="en-GB" dirty="0" smtClean="0"/>
              <a:t>Second level</a:t>
            </a:r>
          </a:p>
          <a:p>
            <a:pPr lvl="2"/>
            <a:r>
              <a:rPr lang="en-GB" dirty="0" smtClean="0"/>
              <a:t>Third level</a:t>
            </a:r>
          </a:p>
          <a:p>
            <a:pPr lvl="3"/>
            <a:r>
              <a:rPr lang="en-GB" dirty="0" smtClean="0"/>
              <a:t>Fourth level</a:t>
            </a:r>
          </a:p>
          <a:p>
            <a:pPr lvl="4"/>
            <a:r>
              <a:rPr lang="en-GB" dirty="0" smtClean="0"/>
              <a:t>Fifth level</a:t>
            </a:r>
            <a:endParaRPr lang="en-US" dirty="0"/>
          </a:p>
        </p:txBody>
      </p:sp>
      <p:sp>
        <p:nvSpPr>
          <p:cNvPr id="6" name="Slide Number Placeholder 5"/>
          <p:cNvSpPr>
            <a:spLocks noGrp="1"/>
          </p:cNvSpPr>
          <p:nvPr>
            <p:ph type="sldNum" sz="quarter" idx="4"/>
          </p:nvPr>
        </p:nvSpPr>
        <p:spPr>
          <a:xfrm>
            <a:off x="6553200" y="6222713"/>
            <a:ext cx="2133600" cy="365125"/>
          </a:xfrm>
          <a:prstGeom prst="rect">
            <a:avLst/>
          </a:prstGeom>
        </p:spPr>
        <p:txBody>
          <a:bodyPr vert="horz" lIns="91440" tIns="45720" rIns="91440" bIns="45720" rtlCol="0" anchor="ctr"/>
          <a:lstStyle>
            <a:lvl1pPr algn="r">
              <a:defRPr sz="1200" b="0" i="0">
                <a:solidFill>
                  <a:schemeClr val="tx1">
                    <a:lumMod val="65000"/>
                    <a:lumOff val="35000"/>
                  </a:schemeClr>
                </a:solidFill>
                <a:latin typeface="Avenir Book"/>
                <a:cs typeface="Avenir Book"/>
              </a:defRPr>
            </a:lvl1pPr>
          </a:lstStyle>
          <a:p>
            <a:fld id="{0D7FE77A-AD33-FE42-9524-9633142366B3}" type="slidenum">
              <a:rPr lang="en-US" smtClean="0"/>
              <a:pPr/>
              <a:t>‹#›</a:t>
            </a:fld>
            <a:endParaRPr lang="en-US"/>
          </a:p>
        </p:txBody>
      </p:sp>
      <p:sp>
        <p:nvSpPr>
          <p:cNvPr id="5" name="Footer Placeholder 4"/>
          <p:cNvSpPr>
            <a:spLocks noGrp="1"/>
          </p:cNvSpPr>
          <p:nvPr>
            <p:ph type="ftr" sz="quarter" idx="3"/>
          </p:nvPr>
        </p:nvSpPr>
        <p:spPr>
          <a:xfrm>
            <a:off x="691354" y="6242052"/>
            <a:ext cx="3808118" cy="365125"/>
          </a:xfrm>
          <a:prstGeom prst="rect">
            <a:avLst/>
          </a:prstGeom>
        </p:spPr>
        <p:txBody>
          <a:bodyPr vert="horz" lIns="91440" tIns="45720" rIns="91440" bIns="45720" rtlCol="0" anchor="ctr"/>
          <a:lstStyle>
            <a:lvl1pPr algn="l">
              <a:defRPr sz="1200">
                <a:solidFill>
                  <a:schemeClr val="tx1">
                    <a:lumMod val="65000"/>
                    <a:lumOff val="35000"/>
                  </a:schemeClr>
                </a:solidFill>
                <a:latin typeface="Avenir LT 45 Book"/>
                <a:cs typeface="Avenir LT 45 Book"/>
              </a:defRPr>
            </a:lvl1pPr>
          </a:lstStyle>
          <a:p>
            <a:r>
              <a:rPr lang="en-US" dirty="0" err="1" smtClean="0"/>
              <a:t>elifesciences.org</a:t>
            </a:r>
            <a:endParaRPr lang="en-US" dirty="0"/>
          </a:p>
        </p:txBody>
      </p:sp>
    </p:spTree>
    <p:extLst>
      <p:ext uri="{BB962C8B-B14F-4D97-AF65-F5344CB8AC3E}">
        <p14:creationId xmlns:p14="http://schemas.microsoft.com/office/powerpoint/2010/main" val="5806365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6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hdr="0" dt="0"/>
  <p:txStyles>
    <p:titleStyle>
      <a:lvl1pPr algn="l" defTabSz="457200" rtl="0" eaLnBrk="1" latinLnBrk="0" hangingPunct="1">
        <a:spcBef>
          <a:spcPct val="0"/>
        </a:spcBef>
        <a:buNone/>
        <a:defRPr sz="2400" kern="1200">
          <a:solidFill>
            <a:schemeClr val="tx1">
              <a:lumMod val="65000"/>
              <a:lumOff val="35000"/>
            </a:schemeClr>
          </a:solidFill>
          <a:latin typeface="Avenir Heavy"/>
          <a:ea typeface="+mj-ea"/>
          <a:cs typeface="Avenir Heavy"/>
        </a:defRPr>
      </a:lvl1pPr>
    </p:titleStyle>
    <p:bodyStyle>
      <a:lvl1pPr marL="342900" indent="-342900" algn="l" defTabSz="457200" rtl="0" eaLnBrk="1" latinLnBrk="0" hangingPunct="1">
        <a:lnSpc>
          <a:spcPct val="110000"/>
        </a:lnSpc>
        <a:spcBef>
          <a:spcPct val="20000"/>
        </a:spcBef>
        <a:buFont typeface="Arial"/>
        <a:buChar char="•"/>
        <a:defRPr sz="2400" b="0" i="0" kern="1200">
          <a:solidFill>
            <a:schemeClr val="tx1">
              <a:lumMod val="65000"/>
              <a:lumOff val="35000"/>
            </a:schemeClr>
          </a:solidFill>
          <a:latin typeface="Avenir Book"/>
          <a:ea typeface="+mn-ea"/>
          <a:cs typeface="Avenir Book"/>
        </a:defRPr>
      </a:lvl1pPr>
      <a:lvl2pPr marL="742950" indent="-285750" algn="l" defTabSz="457200" rtl="0" eaLnBrk="1" latinLnBrk="0" hangingPunct="1">
        <a:lnSpc>
          <a:spcPct val="110000"/>
        </a:lnSpc>
        <a:spcBef>
          <a:spcPct val="20000"/>
        </a:spcBef>
        <a:buFont typeface="Arial"/>
        <a:buChar char="–"/>
        <a:defRPr sz="2000" b="0" i="0" kern="1200">
          <a:solidFill>
            <a:schemeClr val="tx1">
              <a:lumMod val="65000"/>
              <a:lumOff val="35000"/>
            </a:schemeClr>
          </a:solidFill>
          <a:latin typeface="Avenir Book"/>
          <a:ea typeface="+mn-ea"/>
          <a:cs typeface="Avenir Book"/>
        </a:defRPr>
      </a:lvl2pPr>
      <a:lvl3pPr marL="1143000" indent="-228600" algn="l" defTabSz="457200" rtl="0" eaLnBrk="1" latinLnBrk="0" hangingPunct="1">
        <a:lnSpc>
          <a:spcPct val="110000"/>
        </a:lnSpc>
        <a:spcBef>
          <a:spcPct val="20000"/>
        </a:spcBef>
        <a:buFont typeface="Arial"/>
        <a:buChar char="•"/>
        <a:defRPr sz="2000" b="0" i="0" kern="1200">
          <a:solidFill>
            <a:schemeClr val="tx1">
              <a:lumMod val="65000"/>
              <a:lumOff val="35000"/>
            </a:schemeClr>
          </a:solidFill>
          <a:latin typeface="Avenir Book"/>
          <a:ea typeface="+mn-ea"/>
          <a:cs typeface="Avenir Book"/>
        </a:defRPr>
      </a:lvl3pPr>
      <a:lvl4pPr marL="1600200" indent="-228600" algn="l" defTabSz="457200" rtl="0" eaLnBrk="1" latinLnBrk="0" hangingPunct="1">
        <a:lnSpc>
          <a:spcPct val="110000"/>
        </a:lnSpc>
        <a:spcBef>
          <a:spcPct val="20000"/>
        </a:spcBef>
        <a:buFont typeface="Arial"/>
        <a:buChar char="–"/>
        <a:defRPr sz="2000" b="0" i="0" kern="1200">
          <a:solidFill>
            <a:schemeClr val="tx1">
              <a:lumMod val="65000"/>
              <a:lumOff val="35000"/>
            </a:schemeClr>
          </a:solidFill>
          <a:latin typeface="Avenir Book"/>
          <a:ea typeface="+mn-ea"/>
          <a:cs typeface="Avenir Book"/>
        </a:defRPr>
      </a:lvl4pPr>
      <a:lvl5pPr marL="2057400" indent="-228600" algn="l" defTabSz="457200" rtl="0" eaLnBrk="1" latinLnBrk="0" hangingPunct="1">
        <a:lnSpc>
          <a:spcPct val="110000"/>
        </a:lnSpc>
        <a:spcBef>
          <a:spcPct val="20000"/>
        </a:spcBef>
        <a:buFont typeface="Arial"/>
        <a:buChar char="»"/>
        <a:defRPr sz="2000" b="0" i="0" kern="1200">
          <a:solidFill>
            <a:schemeClr val="tx1">
              <a:lumMod val="65000"/>
              <a:lumOff val="35000"/>
            </a:schemeClr>
          </a:solidFill>
          <a:latin typeface="Avenir Book"/>
          <a:ea typeface="+mn-ea"/>
          <a:cs typeface="Avenir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www.force11.org/group/fairgroup/fairprinciples"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npscience/csvconfv3-presentation" TargetMode="External"/><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image" Target="../media/image16.png"/><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chart" Target="../charts/chart2.xml"/><Relationship Id="rId4"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chart" Target="../charts/chart3.xml"/><Relationship Id="rId4"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8.xml"/><Relationship Id="rId5" Type="http://schemas.openxmlformats.org/officeDocument/2006/relationships/image" Target="../media/image22.png"/><Relationship Id="rId1" Type="http://schemas.microsoft.com/office/2007/relationships/media" Target="../media/media1.mov"/><Relationship Id="rId2" Type="http://schemas.openxmlformats.org/officeDocument/2006/relationships/video" Target="../media/media1.mov"/></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0.xml"/><Relationship Id="rId5" Type="http://schemas.openxmlformats.org/officeDocument/2006/relationships/image" Target="../media/image23.png"/><Relationship Id="rId1" Type="http://schemas.microsoft.com/office/2007/relationships/media" Target="../media/media2.mov"/><Relationship Id="rId2" Type="http://schemas.openxmlformats.org/officeDocument/2006/relationships/video" Target="../media/media2.mov"/></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2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gigasciencejournal.com/blog/qa-on-dynamic-documents"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2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9.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3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 Id="rId3" Type="http://schemas.openxmlformats.org/officeDocument/2006/relationships/image" Target="../media/image3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 Id="rId3" Type="http://schemas.openxmlformats.org/officeDocument/2006/relationships/image" Target="../media/image3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33.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3" Type="http://schemas.openxmlformats.org/officeDocument/2006/relationships/chart" Target="../charts/chart4.xml"/><Relationship Id="rId4" Type="http://schemas.openxmlformats.org/officeDocument/2006/relationships/image" Target="../media/image34.png"/><Relationship Id="rId5" Type="http://schemas.openxmlformats.org/officeDocument/2006/relationships/image" Target="../media/image35.png"/><Relationship Id="rId6" Type="http://schemas.openxmlformats.org/officeDocument/2006/relationships/image" Target="../media/image36.png"/><Relationship Id="rId7" Type="http://schemas.openxmlformats.org/officeDocument/2006/relationships/image" Target="../media/image37.png"/><Relationship Id="rId8" Type="http://schemas.openxmlformats.org/officeDocument/2006/relationships/image" Target="../media/image38.png"/><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72992"/>
            <a:ext cx="7772400" cy="847745"/>
          </a:xfrm>
        </p:spPr>
        <p:txBody>
          <a:bodyPr/>
          <a:lstStyle/>
          <a:p>
            <a:r>
              <a:rPr lang="en-US" dirty="0" smtClean="0"/>
              <a:t>Bringing research to life</a:t>
            </a:r>
            <a:endParaRPr lang="en-US" dirty="0"/>
          </a:p>
        </p:txBody>
      </p:sp>
      <p:sp>
        <p:nvSpPr>
          <p:cNvPr id="3" name="Subtitle 2"/>
          <p:cNvSpPr>
            <a:spLocks noGrp="1"/>
          </p:cNvSpPr>
          <p:nvPr>
            <p:ph type="subTitle" idx="1"/>
          </p:nvPr>
        </p:nvSpPr>
        <p:spPr>
          <a:xfrm>
            <a:off x="1010500" y="2967789"/>
            <a:ext cx="7100810" cy="2429603"/>
          </a:xfrm>
        </p:spPr>
        <p:txBody>
          <a:bodyPr>
            <a:normAutofit lnSpcReduction="10000"/>
          </a:bodyPr>
          <a:lstStyle/>
          <a:p>
            <a:r>
              <a:rPr lang="en-US" dirty="0" smtClean="0"/>
              <a:t>Innovation to facilitate </a:t>
            </a:r>
            <a:r>
              <a:rPr lang="en-US" dirty="0"/>
              <a:t>data </a:t>
            </a:r>
            <a:r>
              <a:rPr lang="en-US" dirty="0" smtClean="0"/>
              <a:t>sharing in </a:t>
            </a:r>
            <a:r>
              <a:rPr lang="en-US" dirty="0"/>
              <a:t>the life </a:t>
            </a:r>
            <a:r>
              <a:rPr lang="en-US" dirty="0" smtClean="0"/>
              <a:t>sciences and </a:t>
            </a:r>
            <a:r>
              <a:rPr lang="en-US" dirty="0"/>
              <a:t>biomedicine</a:t>
            </a:r>
            <a:endParaRPr lang="en-US" dirty="0" smtClean="0"/>
          </a:p>
          <a:p>
            <a:endParaRPr lang="en-US" dirty="0" smtClean="0"/>
          </a:p>
          <a:p>
            <a:r>
              <a:rPr lang="en-US" dirty="0" smtClean="0"/>
              <a:t>NAOMI PENFOLD</a:t>
            </a:r>
            <a:br>
              <a:rPr lang="en-US" dirty="0" smtClean="0"/>
            </a:br>
            <a:r>
              <a:rPr lang="en-US" dirty="0" smtClean="0"/>
              <a:t>Innovation Officer</a:t>
            </a:r>
            <a:endParaRPr lang="en-US" dirty="0"/>
          </a:p>
        </p:txBody>
      </p:sp>
      <p:sp>
        <p:nvSpPr>
          <p:cNvPr id="5" name="Footer Placeholder 4"/>
          <p:cNvSpPr>
            <a:spLocks noGrp="1"/>
          </p:cNvSpPr>
          <p:nvPr>
            <p:ph type="ftr" sz="quarter" idx="3"/>
          </p:nvPr>
        </p:nvSpPr>
        <p:spPr>
          <a:xfrm>
            <a:off x="355609" y="6229352"/>
            <a:ext cx="4291399" cy="365125"/>
          </a:xfrm>
        </p:spPr>
        <p:txBody>
          <a:bodyPr/>
          <a:lstStyle>
            <a:lvl1pPr algn="l">
              <a:defRPr sz="1200">
                <a:solidFill>
                  <a:schemeClr val="tx1">
                    <a:lumMod val="65000"/>
                    <a:lumOff val="35000"/>
                  </a:schemeClr>
                </a:solidFill>
                <a:latin typeface="Avenir LT 45 Book"/>
                <a:cs typeface="Avenir LT 45 Book"/>
              </a:defRPr>
            </a:lvl1pPr>
          </a:lstStyle>
          <a:p>
            <a:r>
              <a:rPr lang="en-US" dirty="0" smtClean="0"/>
              <a:t>Data sharing in the life sciences</a:t>
            </a:r>
            <a:endParaRPr lang="en-US" dirty="0"/>
          </a:p>
        </p:txBody>
      </p:sp>
      <p:sp>
        <p:nvSpPr>
          <p:cNvPr id="4" name="Text Placeholder 3"/>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265278235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Why share data+ ?</a:t>
            </a:r>
            <a:endParaRPr lang="en-US" dirty="0"/>
          </a:p>
        </p:txBody>
      </p:sp>
      <p:sp>
        <p:nvSpPr>
          <p:cNvPr id="5" name="Text Placeholder 4"/>
          <p:cNvSpPr>
            <a:spLocks noGrp="1"/>
          </p:cNvSpPr>
          <p:nvPr>
            <p:ph type="body" idx="1"/>
          </p:nvPr>
        </p:nvSpPr>
        <p:spPr/>
        <p:txBody>
          <a:bodyPr>
            <a:normAutofit/>
          </a:bodyPr>
          <a:lstStyle/>
          <a:p>
            <a:r>
              <a:rPr lang="en-US" dirty="0" smtClean="0"/>
              <a:t>@</a:t>
            </a:r>
            <a:r>
              <a:rPr lang="en-US" dirty="0" err="1" smtClean="0"/>
              <a:t>eLifeInnovation</a:t>
            </a:r>
            <a:endParaRPr lang="en-US" dirty="0" smtClean="0"/>
          </a:p>
          <a:p>
            <a:r>
              <a:rPr lang="en-US" dirty="0" err="1" smtClean="0"/>
              <a:t>innovation@elifesciences.org</a:t>
            </a:r>
            <a:endParaRPr lang="en-US" dirty="0" smtClean="0"/>
          </a:p>
        </p:txBody>
      </p:sp>
      <p:sp>
        <p:nvSpPr>
          <p:cNvPr id="2" name="Slide Number Placeholder 1"/>
          <p:cNvSpPr>
            <a:spLocks noGrp="1"/>
          </p:cNvSpPr>
          <p:nvPr>
            <p:ph type="sldNum" sz="quarter" idx="12"/>
          </p:nvPr>
        </p:nvSpPr>
        <p:spPr/>
        <p:txBody>
          <a:bodyPr/>
          <a:lstStyle/>
          <a:p>
            <a:fld id="{0D7FE77A-AD33-FE42-9524-9633142366B3}" type="slidenum">
              <a:rPr lang="en-US" smtClean="0"/>
              <a:pPr/>
              <a:t>10</a:t>
            </a:fld>
            <a:endParaRPr lang="en-US"/>
          </a:p>
        </p:txBody>
      </p:sp>
    </p:spTree>
    <p:extLst>
      <p:ext uri="{BB962C8B-B14F-4D97-AF65-F5344CB8AC3E}">
        <p14:creationId xmlns:p14="http://schemas.microsoft.com/office/powerpoint/2010/main" val="233559363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Content Placeholder 5"/>
          <p:cNvSpPr>
            <a:spLocks noGrp="1"/>
          </p:cNvSpPr>
          <p:nvPr>
            <p:ph idx="1"/>
          </p:nvPr>
        </p:nvSpPr>
        <p:spPr>
          <a:xfrm>
            <a:off x="1039813" y="2173288"/>
            <a:ext cx="7064375" cy="2511425"/>
          </a:xfrm>
        </p:spPr>
        <p:txBody>
          <a:bodyPr>
            <a:normAutofit lnSpcReduction="10000"/>
          </a:bodyPr>
          <a:lstStyle/>
          <a:p>
            <a:pPr marL="0" indent="0" algn="ctr">
              <a:buFont typeface="Arial" charset="0"/>
              <a:buNone/>
            </a:pPr>
            <a:r>
              <a:rPr lang="en-US" sz="3600" dirty="0">
                <a:latin typeface="Avenir Book" charset="0"/>
              </a:rPr>
              <a:t>“If I have seen further,</a:t>
            </a:r>
          </a:p>
          <a:p>
            <a:pPr marL="0" indent="0" algn="ctr">
              <a:buFont typeface="Arial" charset="0"/>
              <a:buNone/>
            </a:pPr>
            <a:r>
              <a:rPr lang="en-US" sz="3600" dirty="0">
                <a:latin typeface="Avenir Book" charset="0"/>
              </a:rPr>
              <a:t>it is by </a:t>
            </a:r>
            <a:r>
              <a:rPr lang="en-US" sz="3600" dirty="0">
                <a:latin typeface="Avenir Heavy" charset="0"/>
                <a:cs typeface="Avenir Heavy" charset="0"/>
              </a:rPr>
              <a:t>standing</a:t>
            </a:r>
          </a:p>
          <a:p>
            <a:pPr marL="0" indent="0" algn="ctr">
              <a:buFont typeface="Arial" charset="0"/>
              <a:buNone/>
            </a:pPr>
            <a:r>
              <a:rPr lang="en-US" sz="3600" dirty="0">
                <a:latin typeface="Avenir Heavy" charset="0"/>
                <a:cs typeface="Avenir Heavy" charset="0"/>
              </a:rPr>
              <a:t>on the shoulders of giants</a:t>
            </a:r>
            <a:r>
              <a:rPr lang="en-US" sz="3600" dirty="0">
                <a:latin typeface="Avenir Book" charset="0"/>
              </a:rPr>
              <a:t>”</a:t>
            </a:r>
          </a:p>
          <a:p>
            <a:pPr marL="0" indent="0" algn="ctr">
              <a:buFont typeface="Arial" charset="0"/>
              <a:buNone/>
            </a:pPr>
            <a:endParaRPr lang="en-US" sz="1200" dirty="0">
              <a:latin typeface="Avenir Book" charset="0"/>
            </a:endParaRPr>
          </a:p>
          <a:p>
            <a:pPr marL="0" indent="0" algn="ctr">
              <a:buFont typeface="Arial" charset="0"/>
              <a:buNone/>
            </a:pPr>
            <a:r>
              <a:rPr lang="en-US" sz="1200" dirty="0">
                <a:latin typeface="Avenir Book" charset="0"/>
              </a:rPr>
              <a:t>Isaac </a:t>
            </a:r>
            <a:r>
              <a:rPr lang="en-US" sz="1200" dirty="0" smtClean="0">
                <a:latin typeface="Avenir Book" charset="0"/>
              </a:rPr>
              <a:t>Newton</a:t>
            </a:r>
          </a:p>
        </p:txBody>
      </p:sp>
      <p:sp>
        <p:nvSpPr>
          <p:cNvPr id="2" name="Slide Number Placeholder 1"/>
          <p:cNvSpPr>
            <a:spLocks noGrp="1"/>
          </p:cNvSpPr>
          <p:nvPr>
            <p:ph type="sldNum" sz="quarter" idx="4294967295"/>
          </p:nvPr>
        </p:nvSpPr>
        <p:spPr>
          <a:xfrm>
            <a:off x="6553200" y="6223000"/>
            <a:ext cx="2133600" cy="365125"/>
          </a:xfrm>
          <a:prstGeom prst="rect">
            <a:avLst/>
          </a:prstGeom>
        </p:spPr>
        <p:txBody>
          <a:bodyPr/>
          <a:lstStyle/>
          <a:p>
            <a:pPr>
              <a:defRPr/>
            </a:pPr>
            <a:fld id="{29E51B5E-5D5D-4F40-A0B7-F59228A719E0}" type="slidenum">
              <a:rPr lang="en-US" smtClean="0"/>
              <a:pPr>
                <a:defRPr/>
              </a:pPr>
              <a:t>11</a:t>
            </a:fld>
            <a:endParaRPr lang="en-US"/>
          </a:p>
        </p:txBody>
      </p:sp>
      <p:sp>
        <p:nvSpPr>
          <p:cNvPr id="3" name="Footer Placeholder 2"/>
          <p:cNvSpPr>
            <a:spLocks noGrp="1"/>
          </p:cNvSpPr>
          <p:nvPr>
            <p:ph type="ftr" sz="quarter" idx="4294967295"/>
          </p:nvPr>
        </p:nvSpPr>
        <p:spPr>
          <a:xfrm>
            <a:off x="690563" y="6242050"/>
            <a:ext cx="3808412" cy="365125"/>
          </a:xfrm>
          <a:prstGeom prst="rect">
            <a:avLst/>
          </a:prstGeom>
        </p:spPr>
        <p:txBody>
          <a:bodyPr/>
          <a:lstStyle/>
          <a:p>
            <a:pPr>
              <a:defRPr/>
            </a:pPr>
            <a:r>
              <a:rPr lang="en-US" smtClean="0"/>
              <a:t>elifesciences.org</a:t>
            </a:r>
            <a:endParaRPr lang="en-US"/>
          </a:p>
        </p:txBody>
      </p:sp>
      <p:sp>
        <p:nvSpPr>
          <p:cNvPr id="4" name="Title 3"/>
          <p:cNvSpPr>
            <a:spLocks noGrp="1"/>
          </p:cNvSpPr>
          <p:nvPr>
            <p:ph type="title"/>
          </p:nvPr>
        </p:nvSpPr>
        <p:spPr/>
        <p:txBody>
          <a:bodyPr/>
          <a:lstStyle/>
          <a:p>
            <a:endParaRPr lang="en-US" dirty="0"/>
          </a:p>
        </p:txBody>
      </p:sp>
    </p:spTree>
    <p:extLst>
      <p:ext uri="{BB962C8B-B14F-4D97-AF65-F5344CB8AC3E}">
        <p14:creationId xmlns:p14="http://schemas.microsoft.com/office/powerpoint/2010/main" val="191773427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“Show me the evidence”</a:t>
            </a: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12</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pic>
        <p:nvPicPr>
          <p:cNvPr id="7" name="Content Placeholder 6" descr="noun_544628_cc.png"/>
          <p:cNvPicPr>
            <a:picLocks noGrp="1" noChangeAspect="1"/>
          </p:cNvPicPr>
          <p:nvPr>
            <p:ph idx="1"/>
          </p:nvPr>
        </p:nvPicPr>
        <p:blipFill>
          <a:blip r:embed="rId3">
            <a:extLst>
              <a:ext uri="{28A0092B-C50C-407E-A947-70E740481C1C}">
                <a14:useLocalDpi xmlns:a14="http://schemas.microsoft.com/office/drawing/2010/main" val="0"/>
              </a:ext>
            </a:extLst>
          </a:blip>
          <a:srcRect l="-48480" r="-48480"/>
          <a:stretch>
            <a:fillRect/>
          </a:stretch>
        </p:blipFill>
        <p:spPr>
          <a:xfrm>
            <a:off x="457200" y="1955800"/>
            <a:ext cx="8229600" cy="4178300"/>
          </a:xfrm>
          <a:prstGeom prst="rect">
            <a:avLst/>
          </a:prstGeom>
        </p:spPr>
      </p:pic>
    </p:spTree>
    <p:extLst>
      <p:ext uri="{BB962C8B-B14F-4D97-AF65-F5344CB8AC3E}">
        <p14:creationId xmlns:p14="http://schemas.microsoft.com/office/powerpoint/2010/main" val="371714951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lgn="ctr">
              <a:buFont typeface="Arial" charset="0"/>
              <a:buNone/>
            </a:pPr>
            <a:r>
              <a:rPr lang="en-US" sz="3600" dirty="0" smtClean="0">
                <a:latin typeface="Avenir Book" charset="0"/>
              </a:rPr>
              <a:t>“True science </a:t>
            </a:r>
            <a:r>
              <a:rPr lang="en-US" sz="3600" dirty="0" smtClean="0">
                <a:latin typeface="Avenir Heavy"/>
                <a:cs typeface="Avenir Heavy"/>
              </a:rPr>
              <a:t>thrives best</a:t>
            </a:r>
          </a:p>
          <a:p>
            <a:pPr marL="0" indent="0" algn="ctr">
              <a:buFont typeface="Arial" charset="0"/>
              <a:buNone/>
            </a:pPr>
            <a:r>
              <a:rPr lang="en-US" sz="3600" dirty="0" smtClean="0">
                <a:latin typeface="Avenir Book" charset="0"/>
              </a:rPr>
              <a:t>in glass houses, where </a:t>
            </a:r>
          </a:p>
          <a:p>
            <a:pPr marL="0" indent="0" algn="ctr">
              <a:buFont typeface="Arial" charset="0"/>
              <a:buNone/>
            </a:pPr>
            <a:r>
              <a:rPr lang="en-US" sz="3600" dirty="0" smtClean="0">
                <a:latin typeface="Avenir Heavy"/>
                <a:cs typeface="Avenir Heavy"/>
              </a:rPr>
              <a:t>everyone can look in</a:t>
            </a:r>
            <a:r>
              <a:rPr lang="en-US" sz="3600" dirty="0" smtClean="0">
                <a:latin typeface="Avenir Book" charset="0"/>
              </a:rPr>
              <a:t>”</a:t>
            </a:r>
          </a:p>
          <a:p>
            <a:pPr marL="0" indent="0" algn="ctr">
              <a:buFont typeface="Arial" charset="0"/>
              <a:buNone/>
            </a:pPr>
            <a:endParaRPr lang="en-US" sz="1200" dirty="0" smtClean="0">
              <a:latin typeface="Avenir Book" charset="0"/>
            </a:endParaRPr>
          </a:p>
          <a:p>
            <a:pPr marL="0" indent="0" algn="ctr">
              <a:buFont typeface="Arial" charset="0"/>
              <a:buNone/>
            </a:pPr>
            <a:r>
              <a:rPr lang="en-US" sz="1200" dirty="0" smtClean="0">
                <a:latin typeface="Avenir Book" charset="0"/>
              </a:rPr>
              <a:t>Max Perutz</a:t>
            </a: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13</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spTree>
    <p:extLst>
      <p:ext uri="{BB962C8B-B14F-4D97-AF65-F5344CB8AC3E}">
        <p14:creationId xmlns:p14="http://schemas.microsoft.com/office/powerpoint/2010/main" val="9800849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p:cNvPicPr>
            <a:picLocks noGrp="1" noChangeAspect="1"/>
          </p:cNvPicPr>
          <p:nvPr>
            <p:ph idx="1"/>
          </p:nvPr>
        </p:nvPicPr>
        <p:blipFill>
          <a:blip r:embed="rId3"/>
          <a:srcRect l="-21891" r="-21891"/>
          <a:stretch>
            <a:fillRect/>
          </a:stretch>
        </p:blipFill>
        <p:spPr/>
      </p:pic>
      <p:sp>
        <p:nvSpPr>
          <p:cNvPr id="2" name="Title 1"/>
          <p:cNvSpPr>
            <a:spLocks noGrp="1"/>
          </p:cNvSpPr>
          <p:nvPr>
            <p:ph type="title"/>
          </p:nvPr>
        </p:nvSpPr>
        <p:spPr/>
        <p:txBody>
          <a:bodyPr/>
          <a:lstStyle/>
          <a:p>
            <a:r>
              <a:rPr lang="en-US" dirty="0" smtClean="0"/>
              <a:t>Sharing data accelerates discovery and innovation</a:t>
            </a: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14</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spTree>
    <p:extLst>
      <p:ext uri="{BB962C8B-B14F-4D97-AF65-F5344CB8AC3E}">
        <p14:creationId xmlns:p14="http://schemas.microsoft.com/office/powerpoint/2010/main" val="162126295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Sharing data allows community to spot problems</a:t>
            </a:r>
            <a:r>
              <a:rPr lang="is-IS" dirty="0" smtClean="0"/>
              <a:t>…</a:t>
            </a:r>
            <a:endParaRPr lang="en-US" dirty="0"/>
          </a:p>
        </p:txBody>
      </p:sp>
      <p:sp>
        <p:nvSpPr>
          <p:cNvPr id="3" name="Content Placeholder 2"/>
          <p:cNvSpPr>
            <a:spLocks noGrp="1"/>
          </p:cNvSpPr>
          <p:nvPr>
            <p:ph idx="1"/>
          </p:nvPr>
        </p:nvSpPr>
        <p:spPr>
          <a:xfrm>
            <a:off x="457200" y="4344737"/>
            <a:ext cx="8229600" cy="1789364"/>
          </a:xfrm>
        </p:spPr>
        <p:txBody>
          <a:bodyPr>
            <a:normAutofit/>
          </a:bodyPr>
          <a:lstStyle/>
          <a:p>
            <a:r>
              <a:rPr lang="en-US" sz="2000" dirty="0" smtClean="0"/>
              <a:t>‘SEPT2’ </a:t>
            </a:r>
            <a:r>
              <a:rPr lang="en-US" sz="2000" dirty="0"/>
              <a:t>(</a:t>
            </a:r>
            <a:r>
              <a:rPr lang="en-US" sz="2000" dirty="0" err="1"/>
              <a:t>Septin</a:t>
            </a:r>
            <a:r>
              <a:rPr lang="en-US" sz="2000" dirty="0"/>
              <a:t> 2</a:t>
            </a:r>
            <a:r>
              <a:rPr lang="en-US" sz="2000" dirty="0" smtClean="0"/>
              <a:t>) </a:t>
            </a:r>
            <a:r>
              <a:rPr lang="en-US" sz="2000" dirty="0" smtClean="0">
                <a:sym typeface="Wingdings"/>
              </a:rPr>
              <a:t> ‘2-Sep’</a:t>
            </a:r>
          </a:p>
          <a:p>
            <a:r>
              <a:rPr lang="en-US" sz="2000" dirty="0" smtClean="0"/>
              <a:t>‘2310009E13’ (RIKEN identifier) </a:t>
            </a:r>
            <a:r>
              <a:rPr lang="en-US" sz="2000" dirty="0" smtClean="0">
                <a:sym typeface="Wingdings"/>
              </a:rPr>
              <a:t> </a:t>
            </a:r>
            <a:r>
              <a:rPr lang="en-US" sz="2000" dirty="0"/>
              <a:t>‘2.31E+13</a:t>
            </a:r>
            <a:r>
              <a:rPr lang="en-US" sz="2000" dirty="0" smtClean="0"/>
              <a:t>’</a:t>
            </a:r>
          </a:p>
        </p:txBody>
      </p:sp>
      <p:sp>
        <p:nvSpPr>
          <p:cNvPr id="4" name="Slide Number Placeholder 3"/>
          <p:cNvSpPr>
            <a:spLocks noGrp="1"/>
          </p:cNvSpPr>
          <p:nvPr>
            <p:ph type="sldNum" sz="quarter" idx="12"/>
          </p:nvPr>
        </p:nvSpPr>
        <p:spPr/>
        <p:txBody>
          <a:bodyPr/>
          <a:lstStyle/>
          <a:p>
            <a:fld id="{0D7FE77A-AD33-FE42-9524-9633142366B3}" type="slidenum">
              <a:rPr lang="en-US" smtClean="0"/>
              <a:t>15</a:t>
            </a:fld>
            <a:endParaRPr lang="en-US"/>
          </a:p>
        </p:txBody>
      </p:sp>
      <p:sp>
        <p:nvSpPr>
          <p:cNvPr id="5" name="Text Placeholder 4"/>
          <p:cNvSpPr>
            <a:spLocks noGrp="1"/>
          </p:cNvSpPr>
          <p:nvPr>
            <p:ph type="body" sz="quarter" idx="13"/>
          </p:nvPr>
        </p:nvSpPr>
        <p:spPr/>
        <p:txBody>
          <a:bodyPr/>
          <a:lstStyle/>
          <a:p>
            <a:endParaRPr lang="en-US" dirty="0"/>
          </a:p>
        </p:txBody>
      </p:sp>
      <p:sp>
        <p:nvSpPr>
          <p:cNvPr id="6" name="Footer Placeholder 5"/>
          <p:cNvSpPr>
            <a:spLocks noGrp="1"/>
          </p:cNvSpPr>
          <p:nvPr>
            <p:ph type="ftr" sz="quarter" idx="3"/>
          </p:nvPr>
        </p:nvSpPr>
        <p:spPr/>
        <p:txBody>
          <a:bodyPr/>
          <a:lstStyle/>
          <a:p>
            <a:r>
              <a:rPr lang="en-US" smtClean="0"/>
              <a:t>elifesciences.org</a:t>
            </a:r>
            <a:endParaRPr lang="en-US" dirty="0"/>
          </a:p>
        </p:txBody>
      </p:sp>
      <p:pic>
        <p:nvPicPr>
          <p:cNvPr id="7" name="Picture 6" descr="GenomeBiol excel gene name errors.png"/>
          <p:cNvPicPr>
            <a:picLocks noChangeAspect="1"/>
          </p:cNvPicPr>
          <p:nvPr/>
        </p:nvPicPr>
        <p:blipFill rotWithShape="1">
          <a:blip r:embed="rId3">
            <a:extLst>
              <a:ext uri="{28A0092B-C50C-407E-A947-70E740481C1C}">
                <a14:useLocalDpi xmlns:a14="http://schemas.microsoft.com/office/drawing/2010/main" val="0"/>
              </a:ext>
            </a:extLst>
          </a:blip>
          <a:srcRect l="3801" t="43512" r="5000" b="33146"/>
          <a:stretch/>
        </p:blipFill>
        <p:spPr>
          <a:xfrm>
            <a:off x="347579" y="2606826"/>
            <a:ext cx="8339222" cy="1470526"/>
          </a:xfrm>
          <a:prstGeom prst="rect">
            <a:avLst/>
          </a:prstGeom>
          <a:ln w="9525" cmpd="sng">
            <a:solidFill>
              <a:schemeClr val="tx1"/>
            </a:solidFill>
          </a:ln>
        </p:spPr>
      </p:pic>
      <p:sp>
        <p:nvSpPr>
          <p:cNvPr id="8" name="TextBox 7"/>
          <p:cNvSpPr txBox="1"/>
          <p:nvPr/>
        </p:nvSpPr>
        <p:spPr>
          <a:xfrm>
            <a:off x="3603459" y="5418669"/>
            <a:ext cx="1937082" cy="584776"/>
          </a:xfrm>
          <a:prstGeom prst="rect">
            <a:avLst/>
          </a:prstGeom>
          <a:noFill/>
        </p:spPr>
        <p:txBody>
          <a:bodyPr wrap="square" rtlCol="0">
            <a:spAutoFit/>
          </a:bodyPr>
          <a:lstStyle/>
          <a:p>
            <a:pPr algn="ctr"/>
            <a:r>
              <a:rPr lang="en-US" sz="3200" dirty="0">
                <a:solidFill>
                  <a:srgbClr val="CF0C4E"/>
                </a:solidFill>
                <a:latin typeface="Avenir Heavy"/>
              </a:rPr>
              <a:t>1 in </a:t>
            </a:r>
            <a:r>
              <a:rPr lang="en-US" sz="3200" dirty="0" smtClean="0">
                <a:solidFill>
                  <a:srgbClr val="CF0C4E"/>
                </a:solidFill>
                <a:latin typeface="Avenir Heavy"/>
              </a:rPr>
              <a:t>5</a:t>
            </a:r>
            <a:endParaRPr lang="en-US" sz="3200" dirty="0">
              <a:solidFill>
                <a:srgbClr val="CF0C4E"/>
              </a:solidFill>
              <a:latin typeface="Avenir Heavy"/>
            </a:endParaRPr>
          </a:p>
        </p:txBody>
      </p:sp>
    </p:spTree>
    <p:extLst>
      <p:ext uri="{BB962C8B-B14F-4D97-AF65-F5344CB8AC3E}">
        <p14:creationId xmlns:p14="http://schemas.microsoft.com/office/powerpoint/2010/main" val="191857583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s-IS" dirty="0" smtClean="0"/>
              <a:t>…and adjust with advancements</a:t>
            </a: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16</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grpSp>
        <p:nvGrpSpPr>
          <p:cNvPr id="10" name="Group 9"/>
          <p:cNvGrpSpPr/>
          <p:nvPr/>
        </p:nvGrpSpPr>
        <p:grpSpPr>
          <a:xfrm>
            <a:off x="432000" y="1955802"/>
            <a:ext cx="8280000" cy="3600000"/>
            <a:chOff x="0" y="1581150"/>
            <a:chExt cx="9144000" cy="4200492"/>
          </a:xfrm>
        </p:grpSpPr>
        <p:pic>
          <p:nvPicPr>
            <p:cNvPr id="7" name="Picture 6" descr="Wired fMRI error new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66900"/>
              <a:ext cx="9144000" cy="3114642"/>
            </a:xfrm>
            <a:prstGeom prst="rect">
              <a:avLst/>
            </a:prstGeom>
          </p:spPr>
        </p:pic>
        <p:pic>
          <p:nvPicPr>
            <p:cNvPr id="8" name="Picture 7" descr="Wired - logo.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70558" y="1581150"/>
              <a:ext cx="1968500" cy="571500"/>
            </a:xfrm>
            <a:prstGeom prst="rect">
              <a:avLst/>
            </a:prstGeom>
          </p:spPr>
        </p:pic>
        <p:pic>
          <p:nvPicPr>
            <p:cNvPr id="9" name="Picture 8" descr="Wired - date.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4968" y="4981542"/>
              <a:ext cx="1816100" cy="800100"/>
            </a:xfrm>
            <a:prstGeom prst="rect">
              <a:avLst/>
            </a:prstGeom>
          </p:spPr>
        </p:pic>
      </p:grpSp>
    </p:spTree>
    <p:extLst>
      <p:ext uri="{BB962C8B-B14F-4D97-AF65-F5344CB8AC3E}">
        <p14:creationId xmlns:p14="http://schemas.microsoft.com/office/powerpoint/2010/main" val="211896480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The state of Open Data</a:t>
            </a:r>
            <a:endParaRPr lang="en-US" dirty="0"/>
          </a:p>
        </p:txBody>
      </p:sp>
      <p:sp>
        <p:nvSpPr>
          <p:cNvPr id="5" name="Text Placeholder 4"/>
          <p:cNvSpPr>
            <a:spLocks noGrp="1"/>
          </p:cNvSpPr>
          <p:nvPr>
            <p:ph type="body" idx="1"/>
          </p:nvPr>
        </p:nvSpPr>
        <p:spPr/>
        <p:txBody>
          <a:bodyPr>
            <a:normAutofit/>
          </a:bodyPr>
          <a:lstStyle/>
          <a:p>
            <a:r>
              <a:rPr lang="en-US" dirty="0" smtClean="0"/>
              <a:t>@</a:t>
            </a:r>
            <a:r>
              <a:rPr lang="en-US" dirty="0" err="1" smtClean="0"/>
              <a:t>eLifeInnovation</a:t>
            </a:r>
            <a:endParaRPr lang="en-US" dirty="0" smtClean="0"/>
          </a:p>
          <a:p>
            <a:r>
              <a:rPr lang="en-US" dirty="0" err="1" smtClean="0"/>
              <a:t>innovation@elifesciences.org</a:t>
            </a:r>
            <a:endParaRPr lang="en-US" dirty="0" smtClean="0"/>
          </a:p>
        </p:txBody>
      </p:sp>
      <p:sp>
        <p:nvSpPr>
          <p:cNvPr id="2" name="Slide Number Placeholder 1"/>
          <p:cNvSpPr>
            <a:spLocks noGrp="1"/>
          </p:cNvSpPr>
          <p:nvPr>
            <p:ph type="sldNum" sz="quarter" idx="12"/>
          </p:nvPr>
        </p:nvSpPr>
        <p:spPr/>
        <p:txBody>
          <a:bodyPr/>
          <a:lstStyle/>
          <a:p>
            <a:fld id="{0D7FE77A-AD33-FE42-9524-9633142366B3}" type="slidenum">
              <a:rPr lang="en-US" smtClean="0"/>
              <a:pPr/>
              <a:t>17</a:t>
            </a:fld>
            <a:endParaRPr lang="en-US"/>
          </a:p>
        </p:txBody>
      </p:sp>
    </p:spTree>
    <p:extLst>
      <p:ext uri="{BB962C8B-B14F-4D97-AF65-F5344CB8AC3E}">
        <p14:creationId xmlns:p14="http://schemas.microsoft.com/office/powerpoint/2010/main" val="233559363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a:t>
            </a:r>
            <a:r>
              <a:rPr lang="is-IS" dirty="0" smtClean="0"/>
              <a:t>… and FAIR?</a:t>
            </a:r>
            <a:endParaRPr lang="en-US" dirty="0"/>
          </a:p>
        </p:txBody>
      </p:sp>
      <p:sp>
        <p:nvSpPr>
          <p:cNvPr id="3" name="Content Placeholder 2"/>
          <p:cNvSpPr>
            <a:spLocks noGrp="1"/>
          </p:cNvSpPr>
          <p:nvPr>
            <p:ph idx="1"/>
          </p:nvPr>
        </p:nvSpPr>
        <p:spPr/>
        <p:txBody>
          <a:bodyPr/>
          <a:lstStyle/>
          <a:p>
            <a:pPr marL="0" indent="0">
              <a:buNone/>
            </a:pPr>
            <a:r>
              <a:rPr lang="en-US" sz="3600" dirty="0" smtClean="0">
                <a:latin typeface="Avenir Heavy"/>
                <a:cs typeface="Avenir Heavy"/>
              </a:rPr>
              <a:t>F	</a:t>
            </a:r>
            <a:r>
              <a:rPr lang="en-US" dirty="0" smtClean="0"/>
              <a:t>Findable</a:t>
            </a:r>
          </a:p>
          <a:p>
            <a:pPr marL="0" indent="0">
              <a:buNone/>
            </a:pPr>
            <a:r>
              <a:rPr lang="en-US" sz="3600" dirty="0" smtClean="0">
                <a:latin typeface="Avenir Heavy"/>
                <a:cs typeface="Avenir Heavy"/>
              </a:rPr>
              <a:t>A	</a:t>
            </a:r>
            <a:r>
              <a:rPr lang="en-US" dirty="0" smtClean="0"/>
              <a:t>Accessible</a:t>
            </a:r>
          </a:p>
          <a:p>
            <a:pPr marL="0" indent="0">
              <a:buNone/>
            </a:pPr>
            <a:r>
              <a:rPr lang="en-US" sz="3600" dirty="0" smtClean="0">
                <a:latin typeface="Avenir Heavy"/>
                <a:cs typeface="Avenir Heavy"/>
              </a:rPr>
              <a:t>I	</a:t>
            </a:r>
            <a:r>
              <a:rPr lang="en-US" dirty="0" smtClean="0"/>
              <a:t>Interoperable</a:t>
            </a:r>
          </a:p>
          <a:p>
            <a:pPr marL="0" indent="0">
              <a:buNone/>
            </a:pPr>
            <a:r>
              <a:rPr lang="en-US" sz="3600" dirty="0" smtClean="0">
                <a:latin typeface="Avenir Heavy"/>
                <a:cs typeface="Avenir Heavy"/>
              </a:rPr>
              <a:t>R	</a:t>
            </a:r>
            <a:r>
              <a:rPr lang="en-US" dirty="0" smtClean="0"/>
              <a:t>Re-usable</a:t>
            </a:r>
          </a:p>
          <a:p>
            <a:pPr marL="0" indent="0">
              <a:buNone/>
            </a:pPr>
            <a:endParaRPr lang="en-US" sz="1600" dirty="0" smtClean="0">
              <a:hlinkClick r:id="rId3"/>
            </a:endParaRPr>
          </a:p>
          <a:p>
            <a:pPr marL="0" indent="0">
              <a:buNone/>
            </a:pPr>
            <a:r>
              <a:rPr lang="en-US" sz="1600" dirty="0" smtClean="0">
                <a:hlinkClick r:id="rId3"/>
              </a:rPr>
              <a:t>https</a:t>
            </a:r>
            <a:r>
              <a:rPr lang="en-US" sz="1600" dirty="0">
                <a:hlinkClick r:id="rId3"/>
              </a:rPr>
              <a:t>://www.force11.org/group/fairgroup/</a:t>
            </a:r>
            <a:r>
              <a:rPr lang="en-US" sz="1600" dirty="0" smtClean="0">
                <a:hlinkClick r:id="rId3"/>
              </a:rPr>
              <a:t>fairprinciples</a:t>
            </a:r>
            <a:r>
              <a:rPr lang="en-US" sz="1600" dirty="0" smtClean="0"/>
              <a:t> </a:t>
            </a:r>
          </a:p>
        </p:txBody>
      </p:sp>
      <p:sp>
        <p:nvSpPr>
          <p:cNvPr id="4" name="Slide Number Placeholder 3"/>
          <p:cNvSpPr>
            <a:spLocks noGrp="1"/>
          </p:cNvSpPr>
          <p:nvPr>
            <p:ph type="sldNum" sz="quarter" idx="12"/>
          </p:nvPr>
        </p:nvSpPr>
        <p:spPr/>
        <p:txBody>
          <a:bodyPr/>
          <a:lstStyle/>
          <a:p>
            <a:fld id="{0D7FE77A-AD33-FE42-9524-9633142366B3}" type="slidenum">
              <a:rPr lang="en-US" smtClean="0"/>
              <a:t>18</a:t>
            </a:fld>
            <a:endParaRPr lang="en-US" dirty="0"/>
          </a:p>
        </p:txBody>
      </p:sp>
      <p:sp>
        <p:nvSpPr>
          <p:cNvPr id="5" name="Text Placeholder 4"/>
          <p:cNvSpPr>
            <a:spLocks noGrp="1"/>
          </p:cNvSpPr>
          <p:nvPr>
            <p:ph type="body" sz="quarter" idx="13"/>
          </p:nvPr>
        </p:nvSpPr>
        <p:spPr/>
        <p:txBody>
          <a:bodyPr/>
          <a:lstStyle/>
          <a:p>
            <a:endParaRPr lang="en-US" dirty="0"/>
          </a:p>
        </p:txBody>
      </p:sp>
      <p:sp>
        <p:nvSpPr>
          <p:cNvPr id="6" name="Footer Placeholder 5"/>
          <p:cNvSpPr>
            <a:spLocks noGrp="1"/>
          </p:cNvSpPr>
          <p:nvPr>
            <p:ph type="ftr" sz="quarter" idx="3"/>
          </p:nvPr>
        </p:nvSpPr>
        <p:spPr/>
        <p:txBody>
          <a:bodyPr/>
          <a:lstStyle/>
          <a:p>
            <a:r>
              <a:rPr lang="en-US" smtClean="0"/>
              <a:t>elifesciences.org</a:t>
            </a:r>
            <a:endParaRPr lang="en-US" dirty="0"/>
          </a:p>
        </p:txBody>
      </p:sp>
    </p:spTree>
    <p:extLst>
      <p:ext uri="{BB962C8B-B14F-4D97-AF65-F5344CB8AC3E}">
        <p14:creationId xmlns:p14="http://schemas.microsoft.com/office/powerpoint/2010/main" val="3615306244"/>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D7FE77A-AD33-FE42-9524-9633142366B3}" type="slidenum">
              <a:rPr lang="en-US" smtClean="0"/>
              <a:t>19</a:t>
            </a:fld>
            <a:endParaRPr lang="en-US" dirty="0"/>
          </a:p>
        </p:txBody>
      </p:sp>
      <p:sp>
        <p:nvSpPr>
          <p:cNvPr id="3" name="Footer Placeholder 2"/>
          <p:cNvSpPr>
            <a:spLocks noGrp="1"/>
          </p:cNvSpPr>
          <p:nvPr>
            <p:ph type="ftr" sz="quarter" idx="3"/>
          </p:nvPr>
        </p:nvSpPr>
        <p:spPr/>
        <p:txBody>
          <a:bodyPr/>
          <a:lstStyle/>
          <a:p>
            <a:r>
              <a:rPr lang="en-US" dirty="0" err="1" smtClean="0"/>
              <a:t>elifesciences.org</a:t>
            </a:r>
            <a:endParaRPr lang="en-US" dirty="0"/>
          </a:p>
        </p:txBody>
      </p:sp>
      <p:pic>
        <p:nvPicPr>
          <p:cNvPr id="5" name="Picture 4" descr="Wellcome open research survey 2016.png"/>
          <p:cNvPicPr>
            <a:picLocks noChangeAspect="1"/>
          </p:cNvPicPr>
          <p:nvPr/>
        </p:nvPicPr>
        <p:blipFill rotWithShape="1">
          <a:blip r:embed="rId3">
            <a:extLst>
              <a:ext uri="{28A0092B-C50C-407E-A947-70E740481C1C}">
                <a14:useLocalDpi xmlns:a14="http://schemas.microsoft.com/office/drawing/2010/main" val="0"/>
              </a:ext>
            </a:extLst>
          </a:blip>
          <a:srcRect l="4199" r="6978"/>
          <a:stretch/>
        </p:blipFill>
        <p:spPr>
          <a:xfrm>
            <a:off x="1871692" y="1459326"/>
            <a:ext cx="2288422" cy="3240000"/>
          </a:xfrm>
          <a:prstGeom prst="rect">
            <a:avLst/>
          </a:prstGeom>
        </p:spPr>
      </p:pic>
      <p:pic>
        <p:nvPicPr>
          <p:cNvPr id="6" name="Picture 5" descr="Figshare survey 2016 front page.png"/>
          <p:cNvPicPr>
            <a:picLocks noChangeAspect="1"/>
          </p:cNvPicPr>
          <p:nvPr/>
        </p:nvPicPr>
        <p:blipFill rotWithShape="1">
          <a:blip r:embed="rId4">
            <a:extLst>
              <a:ext uri="{28A0092B-C50C-407E-A947-70E740481C1C}">
                <a14:useLocalDpi xmlns:a14="http://schemas.microsoft.com/office/drawing/2010/main" val="0"/>
              </a:ext>
            </a:extLst>
          </a:blip>
          <a:srcRect l="1101"/>
          <a:stretch/>
        </p:blipFill>
        <p:spPr>
          <a:xfrm>
            <a:off x="5289550" y="1459326"/>
            <a:ext cx="2274035" cy="3240000"/>
          </a:xfrm>
          <a:prstGeom prst="rect">
            <a:avLst/>
          </a:prstGeom>
        </p:spPr>
      </p:pic>
      <p:sp>
        <p:nvSpPr>
          <p:cNvPr id="7" name="Rectangle 6"/>
          <p:cNvSpPr/>
          <p:nvPr/>
        </p:nvSpPr>
        <p:spPr>
          <a:xfrm>
            <a:off x="1847546" y="4699326"/>
            <a:ext cx="2312568" cy="861774"/>
          </a:xfrm>
          <a:prstGeom prst="rect">
            <a:avLst/>
          </a:prstGeom>
        </p:spPr>
        <p:txBody>
          <a:bodyPr wrap="square">
            <a:spAutoFit/>
          </a:bodyPr>
          <a:lstStyle/>
          <a:p>
            <a:r>
              <a:rPr lang="en-US" sz="1000" dirty="0" smtClean="0">
                <a:solidFill>
                  <a:schemeClr val="tx1">
                    <a:lumMod val="50000"/>
                    <a:lumOff val="50000"/>
                  </a:schemeClr>
                </a:solidFill>
              </a:rPr>
              <a:t> Van den </a:t>
            </a:r>
            <a:r>
              <a:rPr lang="en-US" sz="1000" dirty="0" err="1" smtClean="0">
                <a:solidFill>
                  <a:schemeClr val="tx1">
                    <a:lumMod val="50000"/>
                    <a:lumOff val="50000"/>
                  </a:schemeClr>
                </a:solidFill>
              </a:rPr>
              <a:t>Eynden</a:t>
            </a:r>
            <a:r>
              <a:rPr lang="en-US" sz="1000" dirty="0" smtClean="0">
                <a:solidFill>
                  <a:schemeClr val="tx1">
                    <a:lumMod val="50000"/>
                    <a:lumOff val="50000"/>
                  </a:schemeClr>
                </a:solidFill>
              </a:rPr>
              <a:t>, </a:t>
            </a:r>
            <a:r>
              <a:rPr lang="en-US" sz="1000" dirty="0" err="1" smtClean="0">
                <a:solidFill>
                  <a:schemeClr val="tx1">
                    <a:lumMod val="50000"/>
                    <a:lumOff val="50000"/>
                  </a:schemeClr>
                </a:solidFill>
              </a:rPr>
              <a:t>Veerle</a:t>
            </a:r>
            <a:r>
              <a:rPr lang="en-US" sz="1000" dirty="0" smtClean="0">
                <a:solidFill>
                  <a:schemeClr val="tx1">
                    <a:lumMod val="50000"/>
                    <a:lumOff val="50000"/>
                  </a:schemeClr>
                </a:solidFill>
              </a:rPr>
              <a:t> et al. (2016) Towards Open Research: Practices, experiences, barriers and</a:t>
            </a:r>
          </a:p>
          <a:p>
            <a:r>
              <a:rPr lang="en-US" sz="1000" dirty="0" smtClean="0">
                <a:solidFill>
                  <a:schemeClr val="tx1">
                    <a:lumMod val="50000"/>
                    <a:lumOff val="50000"/>
                  </a:schemeClr>
                </a:solidFill>
              </a:rPr>
              <a:t>opportunities. </a:t>
            </a:r>
            <a:r>
              <a:rPr lang="en-US" sz="1000" dirty="0" err="1" smtClean="0">
                <a:solidFill>
                  <a:schemeClr val="tx1">
                    <a:lumMod val="50000"/>
                    <a:lumOff val="50000"/>
                  </a:schemeClr>
                </a:solidFill>
              </a:rPr>
              <a:t>Wellcome</a:t>
            </a:r>
            <a:r>
              <a:rPr lang="en-US" sz="1000" dirty="0" smtClean="0">
                <a:solidFill>
                  <a:schemeClr val="tx1">
                    <a:lumMod val="50000"/>
                    <a:lumOff val="50000"/>
                  </a:schemeClr>
                </a:solidFill>
              </a:rPr>
              <a:t> Trust. https://</a:t>
            </a:r>
            <a:r>
              <a:rPr lang="en-US" sz="1000" dirty="0" err="1" smtClean="0">
                <a:solidFill>
                  <a:schemeClr val="tx1">
                    <a:lumMod val="50000"/>
                    <a:lumOff val="50000"/>
                  </a:schemeClr>
                </a:solidFill>
              </a:rPr>
              <a:t>dx.doi.org</a:t>
            </a:r>
            <a:r>
              <a:rPr lang="en-US" sz="1000" dirty="0" smtClean="0">
                <a:solidFill>
                  <a:schemeClr val="tx1">
                    <a:lumMod val="50000"/>
                    <a:lumOff val="50000"/>
                  </a:schemeClr>
                </a:solidFill>
              </a:rPr>
              <a:t>/10.6084/m9.figshare.4055448</a:t>
            </a:r>
            <a:endParaRPr lang="en-US" sz="1000" dirty="0">
              <a:solidFill>
                <a:schemeClr val="tx1">
                  <a:lumMod val="50000"/>
                  <a:lumOff val="50000"/>
                </a:schemeClr>
              </a:solidFill>
            </a:endParaRPr>
          </a:p>
        </p:txBody>
      </p:sp>
      <p:sp>
        <p:nvSpPr>
          <p:cNvPr id="8" name="TextBox 7"/>
          <p:cNvSpPr txBox="1"/>
          <p:nvPr/>
        </p:nvSpPr>
        <p:spPr>
          <a:xfrm>
            <a:off x="4879474" y="6483684"/>
            <a:ext cx="184666" cy="369332"/>
          </a:xfrm>
          <a:prstGeom prst="rect">
            <a:avLst/>
          </a:prstGeom>
          <a:noFill/>
        </p:spPr>
        <p:txBody>
          <a:bodyPr wrap="none" rtlCol="0">
            <a:spAutoFit/>
          </a:bodyPr>
          <a:lstStyle/>
          <a:p>
            <a:endParaRPr lang="en-US" dirty="0"/>
          </a:p>
        </p:txBody>
      </p:sp>
      <p:sp>
        <p:nvSpPr>
          <p:cNvPr id="9" name="Rectangle 8"/>
          <p:cNvSpPr/>
          <p:nvPr/>
        </p:nvSpPr>
        <p:spPr>
          <a:xfrm>
            <a:off x="5289550" y="4699326"/>
            <a:ext cx="2312568" cy="1323439"/>
          </a:xfrm>
          <a:prstGeom prst="rect">
            <a:avLst/>
          </a:prstGeom>
        </p:spPr>
        <p:txBody>
          <a:bodyPr wrap="square">
            <a:spAutoFit/>
          </a:bodyPr>
          <a:lstStyle/>
          <a:p>
            <a:r>
              <a:rPr lang="en-US" sz="1000" dirty="0" err="1">
                <a:solidFill>
                  <a:schemeClr val="tx1">
                    <a:lumMod val="50000"/>
                    <a:lumOff val="50000"/>
                  </a:schemeClr>
                </a:solidFill>
              </a:rPr>
              <a:t>Treadway</a:t>
            </a:r>
            <a:r>
              <a:rPr lang="en-US" sz="1000" dirty="0">
                <a:solidFill>
                  <a:schemeClr val="tx1">
                    <a:lumMod val="50000"/>
                    <a:lumOff val="50000"/>
                  </a:schemeClr>
                </a:solidFill>
              </a:rPr>
              <a:t>, Jon; </a:t>
            </a:r>
            <a:r>
              <a:rPr lang="en-US" sz="1000" dirty="0" err="1">
                <a:solidFill>
                  <a:schemeClr val="tx1">
                    <a:lumMod val="50000"/>
                    <a:lumOff val="50000"/>
                  </a:schemeClr>
                </a:solidFill>
              </a:rPr>
              <a:t>Hahnel</a:t>
            </a:r>
            <a:r>
              <a:rPr lang="en-US" sz="1000" dirty="0">
                <a:solidFill>
                  <a:schemeClr val="tx1">
                    <a:lumMod val="50000"/>
                    <a:lumOff val="50000"/>
                  </a:schemeClr>
                </a:solidFill>
              </a:rPr>
              <a:t>, Mark; </a:t>
            </a:r>
            <a:r>
              <a:rPr lang="en-US" sz="1000" dirty="0" err="1">
                <a:solidFill>
                  <a:schemeClr val="tx1">
                    <a:lumMod val="50000"/>
                    <a:lumOff val="50000"/>
                  </a:schemeClr>
                </a:solidFill>
              </a:rPr>
              <a:t>Leonelli</a:t>
            </a:r>
            <a:r>
              <a:rPr lang="en-US" sz="1000" dirty="0">
                <a:solidFill>
                  <a:schemeClr val="tx1">
                    <a:lumMod val="50000"/>
                    <a:lumOff val="50000"/>
                  </a:schemeClr>
                </a:solidFill>
              </a:rPr>
              <a:t>, Sabina; Penny, Dan; </a:t>
            </a:r>
            <a:r>
              <a:rPr lang="en-US" sz="1000" dirty="0" err="1">
                <a:solidFill>
                  <a:schemeClr val="tx1">
                    <a:lumMod val="50000"/>
                    <a:lumOff val="50000"/>
                  </a:schemeClr>
                </a:solidFill>
              </a:rPr>
              <a:t>Groenewegen</a:t>
            </a:r>
            <a:r>
              <a:rPr lang="en-US" sz="1000" dirty="0">
                <a:solidFill>
                  <a:schemeClr val="tx1">
                    <a:lumMod val="50000"/>
                    <a:lumOff val="50000"/>
                  </a:schemeClr>
                </a:solidFill>
              </a:rPr>
              <a:t>, David; </a:t>
            </a:r>
            <a:r>
              <a:rPr lang="en-US" sz="1000" dirty="0" err="1">
                <a:solidFill>
                  <a:schemeClr val="tx1">
                    <a:lumMod val="50000"/>
                    <a:lumOff val="50000"/>
                  </a:schemeClr>
                </a:solidFill>
              </a:rPr>
              <a:t>Miyairi</a:t>
            </a:r>
            <a:r>
              <a:rPr lang="en-US" sz="1000" dirty="0">
                <a:solidFill>
                  <a:schemeClr val="tx1">
                    <a:lumMod val="50000"/>
                    <a:lumOff val="50000"/>
                  </a:schemeClr>
                </a:solidFill>
              </a:rPr>
              <a:t>, Nobuko; Hayashi, Kazuhiro; O'Donnell, Daniel; Science, Digital; Hook, Daniel (2016): The State of Open Data Report. </a:t>
            </a:r>
            <a:r>
              <a:rPr lang="en-US" sz="1000" dirty="0" err="1">
                <a:solidFill>
                  <a:schemeClr val="tx1">
                    <a:lumMod val="50000"/>
                    <a:lumOff val="50000"/>
                  </a:schemeClr>
                </a:solidFill>
              </a:rPr>
              <a:t>figshare</a:t>
            </a:r>
            <a:r>
              <a:rPr lang="en-US" sz="1000" dirty="0">
                <a:solidFill>
                  <a:schemeClr val="tx1">
                    <a:lumMod val="50000"/>
                    <a:lumOff val="50000"/>
                  </a:schemeClr>
                </a:solidFill>
              </a:rPr>
              <a:t>.</a:t>
            </a:r>
          </a:p>
          <a:p>
            <a:r>
              <a:rPr lang="en-US" sz="1000" dirty="0">
                <a:solidFill>
                  <a:schemeClr val="tx1">
                    <a:lumMod val="50000"/>
                    <a:lumOff val="50000"/>
                  </a:schemeClr>
                </a:solidFill>
              </a:rPr>
              <a:t>https://</a:t>
            </a:r>
            <a:r>
              <a:rPr lang="en-US" sz="1000" dirty="0" err="1">
                <a:solidFill>
                  <a:schemeClr val="tx1">
                    <a:lumMod val="50000"/>
                    <a:lumOff val="50000"/>
                  </a:schemeClr>
                </a:solidFill>
              </a:rPr>
              <a:t>doi.org</a:t>
            </a:r>
            <a:r>
              <a:rPr lang="en-US" sz="1000" dirty="0">
                <a:solidFill>
                  <a:schemeClr val="tx1">
                    <a:lumMod val="50000"/>
                    <a:lumOff val="50000"/>
                  </a:schemeClr>
                </a:solidFill>
              </a:rPr>
              <a:t>/10.6084/m9.figshare.4036398.</a:t>
            </a:r>
            <a:r>
              <a:rPr lang="en-US" sz="1000" dirty="0" smtClean="0">
                <a:solidFill>
                  <a:schemeClr val="tx1">
                    <a:lumMod val="50000"/>
                    <a:lumOff val="50000"/>
                  </a:schemeClr>
                </a:solidFill>
              </a:rPr>
              <a:t>v1</a:t>
            </a:r>
            <a:endParaRPr lang="en-US" sz="1000" dirty="0">
              <a:solidFill>
                <a:schemeClr val="tx1">
                  <a:lumMod val="50000"/>
                  <a:lumOff val="50000"/>
                </a:schemeClr>
              </a:solidFill>
            </a:endParaRPr>
          </a:p>
        </p:txBody>
      </p:sp>
      <p:sp>
        <p:nvSpPr>
          <p:cNvPr id="4" name="Title 3"/>
          <p:cNvSpPr>
            <a:spLocks noGrp="1"/>
          </p:cNvSpPr>
          <p:nvPr>
            <p:ph type="title" idx="4294967295"/>
          </p:nvPr>
        </p:nvSpPr>
        <p:spPr/>
        <p:txBody>
          <a:bodyPr/>
          <a:lstStyle/>
          <a:p>
            <a:r>
              <a:rPr lang="en-US" dirty="0" smtClean="0"/>
              <a:t>Recent surveys</a:t>
            </a:r>
            <a:endParaRPr lang="en-US" dirty="0"/>
          </a:p>
        </p:txBody>
      </p:sp>
    </p:spTree>
    <p:extLst>
      <p:ext uri="{BB962C8B-B14F-4D97-AF65-F5344CB8AC3E}">
        <p14:creationId xmlns:p14="http://schemas.microsoft.com/office/powerpoint/2010/main" val="341384964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Slides available at</a:t>
            </a:r>
            <a:endParaRPr lang="en-US" dirty="0"/>
          </a:p>
        </p:txBody>
      </p:sp>
      <p:sp>
        <p:nvSpPr>
          <p:cNvPr id="3" name="Content Placeholder 2"/>
          <p:cNvSpPr>
            <a:spLocks noGrp="1"/>
          </p:cNvSpPr>
          <p:nvPr>
            <p:ph idx="1"/>
          </p:nvPr>
        </p:nvSpPr>
        <p:spPr/>
        <p:txBody>
          <a:bodyPr/>
          <a:lstStyle/>
          <a:p>
            <a:pPr marL="0" indent="0" algn="ctr">
              <a:buNone/>
            </a:pPr>
            <a:r>
              <a:rPr lang="en-US" dirty="0">
                <a:hlinkClick r:id="rId3"/>
              </a:rPr>
              <a:t>https://github.com/npscience/csvconfv3-</a:t>
            </a:r>
            <a:r>
              <a:rPr lang="en-US" dirty="0" smtClean="0">
                <a:hlinkClick r:id="rId3"/>
              </a:rPr>
              <a:t>presentation</a:t>
            </a:r>
            <a:endParaRPr lang="en-US" dirty="0" smtClean="0"/>
          </a:p>
          <a:p>
            <a:pPr marL="0" indent="0">
              <a:buNone/>
            </a:pPr>
            <a:endParaRPr lang="en-US" dirty="0" smtClean="0"/>
          </a:p>
          <a:p>
            <a:pPr marL="0" indent="0" algn="ctr">
              <a:buNone/>
            </a:pPr>
            <a:endParaRPr lang="en-US" sz="1600" dirty="0" smtClean="0"/>
          </a:p>
          <a:p>
            <a:pPr marL="0" indent="0" algn="ctr">
              <a:buNone/>
            </a:pPr>
            <a:endParaRPr lang="en-US" sz="1600" dirty="0"/>
          </a:p>
          <a:p>
            <a:pPr marL="0" indent="0" algn="ctr">
              <a:buNone/>
            </a:pPr>
            <a:endParaRPr lang="en-US" sz="1600" dirty="0" smtClean="0"/>
          </a:p>
          <a:p>
            <a:pPr marL="0" indent="0" algn="ctr">
              <a:buNone/>
            </a:pPr>
            <a:endParaRPr lang="en-US" sz="1600" dirty="0" smtClean="0"/>
          </a:p>
          <a:p>
            <a:pPr marL="0" indent="0" algn="ctr">
              <a:buNone/>
            </a:pPr>
            <a:endParaRPr lang="en-US" sz="1600" dirty="0"/>
          </a:p>
          <a:p>
            <a:pPr marL="0" indent="0" algn="ctr">
              <a:buNone/>
            </a:pPr>
            <a:endParaRPr lang="en-US" sz="1600" dirty="0" smtClean="0"/>
          </a:p>
          <a:p>
            <a:pPr marL="0" indent="0" algn="ctr">
              <a:buNone/>
            </a:pPr>
            <a:r>
              <a:rPr lang="en-US" sz="1600" dirty="0" smtClean="0"/>
              <a:t>This </a:t>
            </a:r>
            <a:r>
              <a:rPr lang="en-US" sz="1600" dirty="0"/>
              <a:t>work is licensed under a Creative Commons Attribution 4.0 International License.</a:t>
            </a:r>
          </a:p>
        </p:txBody>
      </p:sp>
      <p:sp>
        <p:nvSpPr>
          <p:cNvPr id="4" name="Slide Number Placeholder 3"/>
          <p:cNvSpPr>
            <a:spLocks noGrp="1"/>
          </p:cNvSpPr>
          <p:nvPr>
            <p:ph type="sldNum" sz="quarter" idx="12"/>
          </p:nvPr>
        </p:nvSpPr>
        <p:spPr/>
        <p:txBody>
          <a:bodyPr/>
          <a:lstStyle/>
          <a:p>
            <a:fld id="{0D7FE77A-AD33-FE42-9524-9633142366B3}" type="slidenum">
              <a:rPr lang="en-US" smtClean="0"/>
              <a:t>2</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pic>
        <p:nvPicPr>
          <p:cNvPr id="7" name="Picture 6" descr="ccby.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13200" y="4290214"/>
            <a:ext cx="1117600" cy="393700"/>
          </a:xfrm>
          <a:prstGeom prst="rect">
            <a:avLst/>
          </a:prstGeom>
        </p:spPr>
      </p:pic>
    </p:spTree>
    <p:extLst>
      <p:ext uri="{BB962C8B-B14F-4D97-AF65-F5344CB8AC3E}">
        <p14:creationId xmlns:p14="http://schemas.microsoft.com/office/powerpoint/2010/main" val="129750075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D7FE77A-AD33-FE42-9524-9633142366B3}" type="slidenum">
              <a:rPr lang="en-US" smtClean="0"/>
              <a:t>20</a:t>
            </a:fld>
            <a:endParaRPr lang="en-US"/>
          </a:p>
        </p:txBody>
      </p:sp>
      <p:sp>
        <p:nvSpPr>
          <p:cNvPr id="3" name="Footer Placeholder 2"/>
          <p:cNvSpPr>
            <a:spLocks noGrp="1"/>
          </p:cNvSpPr>
          <p:nvPr>
            <p:ph type="ftr" sz="quarter" idx="3"/>
          </p:nvPr>
        </p:nvSpPr>
        <p:spPr/>
        <p:txBody>
          <a:bodyPr/>
          <a:lstStyle/>
          <a:p>
            <a:r>
              <a:rPr lang="en-US" smtClean="0"/>
              <a:t>elifesciences.org</a:t>
            </a:r>
            <a:endParaRPr lang="en-US" dirty="0"/>
          </a:p>
        </p:txBody>
      </p:sp>
      <p:graphicFrame>
        <p:nvGraphicFramePr>
          <p:cNvPr id="4" name="Chart 3"/>
          <p:cNvGraphicFramePr/>
          <p:nvPr>
            <p:extLst>
              <p:ext uri="{D42A27DB-BD31-4B8C-83A1-F6EECF244321}">
                <p14:modId xmlns:p14="http://schemas.microsoft.com/office/powerpoint/2010/main" val="3629783125"/>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3"/>
          </a:graphicData>
        </a:graphic>
      </p:graphicFrame>
      <p:pic>
        <p:nvPicPr>
          <p:cNvPr id="7" name="Picture 6" descr="Figshare survey 2016 front page.png"/>
          <p:cNvPicPr>
            <a:picLocks noChangeAspect="1"/>
          </p:cNvPicPr>
          <p:nvPr/>
        </p:nvPicPr>
        <p:blipFill rotWithShape="1">
          <a:blip r:embed="rId4">
            <a:extLst>
              <a:ext uri="{28A0092B-C50C-407E-A947-70E740481C1C}">
                <a14:useLocalDpi xmlns:a14="http://schemas.microsoft.com/office/drawing/2010/main" val="0"/>
              </a:ext>
            </a:extLst>
          </a:blip>
          <a:srcRect l="1101"/>
          <a:stretch/>
        </p:blipFill>
        <p:spPr>
          <a:xfrm>
            <a:off x="8074526" y="229430"/>
            <a:ext cx="833813" cy="1188000"/>
          </a:xfrm>
          <a:prstGeom prst="rect">
            <a:avLst/>
          </a:prstGeom>
        </p:spPr>
      </p:pic>
      <p:sp>
        <p:nvSpPr>
          <p:cNvPr id="5" name="Title 4"/>
          <p:cNvSpPr>
            <a:spLocks noGrp="1"/>
          </p:cNvSpPr>
          <p:nvPr>
            <p:ph type="title" idx="4294967295"/>
          </p:nvPr>
        </p:nvSpPr>
        <p:spPr/>
        <p:txBody>
          <a:bodyPr/>
          <a:lstStyle/>
          <a:p>
            <a:r>
              <a:rPr lang="en-US" dirty="0" smtClean="0"/>
              <a:t>73% of biologists aware</a:t>
            </a:r>
            <a:endParaRPr lang="en-US" dirty="0"/>
          </a:p>
        </p:txBody>
      </p:sp>
    </p:spTree>
    <p:extLst>
      <p:ext uri="{BB962C8B-B14F-4D97-AF65-F5344CB8AC3E}">
        <p14:creationId xmlns:p14="http://schemas.microsoft.com/office/powerpoint/2010/main" val="259214840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D7FE77A-AD33-FE42-9524-9633142366B3}" type="slidenum">
              <a:rPr lang="en-US" smtClean="0"/>
              <a:t>21</a:t>
            </a:fld>
            <a:endParaRPr lang="en-US"/>
          </a:p>
        </p:txBody>
      </p:sp>
      <p:sp>
        <p:nvSpPr>
          <p:cNvPr id="3" name="Footer Placeholder 2"/>
          <p:cNvSpPr>
            <a:spLocks noGrp="1"/>
          </p:cNvSpPr>
          <p:nvPr>
            <p:ph type="ftr" sz="quarter" idx="3"/>
          </p:nvPr>
        </p:nvSpPr>
        <p:spPr/>
        <p:txBody>
          <a:bodyPr/>
          <a:lstStyle/>
          <a:p>
            <a:r>
              <a:rPr lang="en-US" smtClean="0"/>
              <a:t>elifesciences.org</a:t>
            </a:r>
            <a:endParaRPr lang="en-US" dirty="0"/>
          </a:p>
        </p:txBody>
      </p:sp>
      <p:graphicFrame>
        <p:nvGraphicFramePr>
          <p:cNvPr id="4" name="Chart 3"/>
          <p:cNvGraphicFramePr/>
          <p:nvPr>
            <p:extLst>
              <p:ext uri="{D42A27DB-BD31-4B8C-83A1-F6EECF244321}">
                <p14:modId xmlns:p14="http://schemas.microsoft.com/office/powerpoint/2010/main" val="1179060876"/>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3"/>
          </a:graphicData>
        </a:graphic>
      </p:graphicFrame>
      <p:pic>
        <p:nvPicPr>
          <p:cNvPr id="5" name="Picture 4" descr="Wellcome open research survey 2016.png"/>
          <p:cNvPicPr>
            <a:picLocks noChangeAspect="1"/>
          </p:cNvPicPr>
          <p:nvPr/>
        </p:nvPicPr>
        <p:blipFill rotWithShape="1">
          <a:blip r:embed="rId4">
            <a:extLst>
              <a:ext uri="{28A0092B-C50C-407E-A947-70E740481C1C}">
                <a14:useLocalDpi xmlns:a14="http://schemas.microsoft.com/office/drawing/2010/main" val="0"/>
              </a:ext>
            </a:extLst>
          </a:blip>
          <a:srcRect l="4199" r="6978"/>
          <a:stretch/>
        </p:blipFill>
        <p:spPr>
          <a:xfrm>
            <a:off x="8087892" y="256169"/>
            <a:ext cx="820569" cy="1161781"/>
          </a:xfrm>
          <a:prstGeom prst="rect">
            <a:avLst/>
          </a:prstGeom>
        </p:spPr>
      </p:pic>
      <p:sp>
        <p:nvSpPr>
          <p:cNvPr id="6" name="Title 5"/>
          <p:cNvSpPr>
            <a:spLocks noGrp="1"/>
          </p:cNvSpPr>
          <p:nvPr>
            <p:ph type="title" idx="4294967295"/>
          </p:nvPr>
        </p:nvSpPr>
        <p:spPr/>
        <p:txBody>
          <a:bodyPr/>
          <a:lstStyle/>
          <a:p>
            <a:r>
              <a:rPr lang="en-US" dirty="0" smtClean="0"/>
              <a:t>50% make data available</a:t>
            </a:r>
            <a:endParaRPr lang="en-US" dirty="0"/>
          </a:p>
        </p:txBody>
      </p:sp>
    </p:spTree>
    <p:extLst>
      <p:ext uri="{BB962C8B-B14F-4D97-AF65-F5344CB8AC3E}">
        <p14:creationId xmlns:p14="http://schemas.microsoft.com/office/powerpoint/2010/main" val="169982795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D7FE77A-AD33-FE42-9524-9633142366B3}" type="slidenum">
              <a:rPr lang="en-US" smtClean="0"/>
              <a:t>22</a:t>
            </a:fld>
            <a:endParaRPr lang="en-US"/>
          </a:p>
        </p:txBody>
      </p:sp>
      <p:sp>
        <p:nvSpPr>
          <p:cNvPr id="3" name="Footer Placeholder 2"/>
          <p:cNvSpPr>
            <a:spLocks noGrp="1"/>
          </p:cNvSpPr>
          <p:nvPr>
            <p:ph type="ftr" sz="quarter" idx="3"/>
          </p:nvPr>
        </p:nvSpPr>
        <p:spPr/>
        <p:txBody>
          <a:bodyPr/>
          <a:lstStyle/>
          <a:p>
            <a:r>
              <a:rPr lang="en-US" smtClean="0"/>
              <a:t>elifesciences.org</a:t>
            </a:r>
            <a:endParaRPr lang="en-US" dirty="0"/>
          </a:p>
        </p:txBody>
      </p:sp>
      <p:graphicFrame>
        <p:nvGraphicFramePr>
          <p:cNvPr id="4" name="Chart 3"/>
          <p:cNvGraphicFramePr/>
          <p:nvPr>
            <p:extLst>
              <p:ext uri="{D42A27DB-BD31-4B8C-83A1-F6EECF244321}">
                <p14:modId xmlns:p14="http://schemas.microsoft.com/office/powerpoint/2010/main" val="3625100229"/>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3"/>
          </a:graphicData>
        </a:graphic>
      </p:graphicFrame>
      <p:pic>
        <p:nvPicPr>
          <p:cNvPr id="5" name="Picture 4" descr="Wellcome open research survey 2016.png"/>
          <p:cNvPicPr>
            <a:picLocks noChangeAspect="1"/>
          </p:cNvPicPr>
          <p:nvPr/>
        </p:nvPicPr>
        <p:blipFill rotWithShape="1">
          <a:blip r:embed="rId4">
            <a:extLst>
              <a:ext uri="{28A0092B-C50C-407E-A947-70E740481C1C}">
                <a14:useLocalDpi xmlns:a14="http://schemas.microsoft.com/office/drawing/2010/main" val="0"/>
              </a:ext>
            </a:extLst>
          </a:blip>
          <a:srcRect l="4199" r="6978"/>
          <a:stretch/>
        </p:blipFill>
        <p:spPr>
          <a:xfrm>
            <a:off x="8087892" y="256169"/>
            <a:ext cx="820569" cy="1161781"/>
          </a:xfrm>
          <a:prstGeom prst="rect">
            <a:avLst/>
          </a:prstGeom>
        </p:spPr>
      </p:pic>
      <p:sp>
        <p:nvSpPr>
          <p:cNvPr id="6" name="Title 5"/>
          <p:cNvSpPr>
            <a:spLocks noGrp="1"/>
          </p:cNvSpPr>
          <p:nvPr>
            <p:ph type="title" idx="4294967295"/>
          </p:nvPr>
        </p:nvSpPr>
        <p:spPr/>
        <p:txBody>
          <a:bodyPr/>
          <a:lstStyle/>
          <a:p>
            <a:r>
              <a:rPr lang="en-US" dirty="0" smtClean="0"/>
              <a:t>25% make full dataset available</a:t>
            </a:r>
            <a:endParaRPr lang="en-US" dirty="0"/>
          </a:p>
        </p:txBody>
      </p:sp>
    </p:spTree>
    <p:extLst>
      <p:ext uri="{BB962C8B-B14F-4D97-AF65-F5344CB8AC3E}">
        <p14:creationId xmlns:p14="http://schemas.microsoft.com/office/powerpoint/2010/main" val="56180149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Improving data+ sharing</a:t>
            </a:r>
            <a:endParaRPr lang="en-US" dirty="0"/>
          </a:p>
        </p:txBody>
      </p:sp>
      <p:sp>
        <p:nvSpPr>
          <p:cNvPr id="5" name="Text Placeholder 4"/>
          <p:cNvSpPr>
            <a:spLocks noGrp="1"/>
          </p:cNvSpPr>
          <p:nvPr>
            <p:ph type="body" idx="1"/>
          </p:nvPr>
        </p:nvSpPr>
        <p:spPr/>
        <p:txBody>
          <a:bodyPr>
            <a:normAutofit/>
          </a:bodyPr>
          <a:lstStyle/>
          <a:p>
            <a:r>
              <a:rPr lang="en-US" dirty="0" smtClean="0"/>
              <a:t>@</a:t>
            </a:r>
            <a:r>
              <a:rPr lang="en-US" dirty="0" err="1" smtClean="0"/>
              <a:t>eLifeInnovation</a:t>
            </a:r>
            <a:endParaRPr lang="en-US" dirty="0" smtClean="0"/>
          </a:p>
          <a:p>
            <a:r>
              <a:rPr lang="en-US" dirty="0" err="1" smtClean="0"/>
              <a:t>innovation@elifesciences.org</a:t>
            </a:r>
            <a:endParaRPr lang="en-US" dirty="0" smtClean="0"/>
          </a:p>
        </p:txBody>
      </p:sp>
      <p:sp>
        <p:nvSpPr>
          <p:cNvPr id="2" name="Slide Number Placeholder 1"/>
          <p:cNvSpPr>
            <a:spLocks noGrp="1"/>
          </p:cNvSpPr>
          <p:nvPr>
            <p:ph type="sldNum" sz="quarter" idx="12"/>
          </p:nvPr>
        </p:nvSpPr>
        <p:spPr/>
        <p:txBody>
          <a:bodyPr/>
          <a:lstStyle/>
          <a:p>
            <a:fld id="{0D7FE77A-AD33-FE42-9524-9633142366B3}" type="slidenum">
              <a:rPr lang="en-US" smtClean="0"/>
              <a:pPr/>
              <a:t>23</a:t>
            </a:fld>
            <a:endParaRPr lang="en-US"/>
          </a:p>
        </p:txBody>
      </p:sp>
    </p:spTree>
    <p:extLst>
      <p:ext uri="{BB962C8B-B14F-4D97-AF65-F5344CB8AC3E}">
        <p14:creationId xmlns:p14="http://schemas.microsoft.com/office/powerpoint/2010/main" val="233559363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smtClean="0"/>
              <a:t>Data sharing policies</a:t>
            </a:r>
            <a:endParaRPr lang="en-US" dirty="0"/>
          </a:p>
        </p:txBody>
      </p:sp>
      <p:sp>
        <p:nvSpPr>
          <p:cNvPr id="16" name="Content Placeholder 15"/>
          <p:cNvSpPr>
            <a:spLocks noGrp="1"/>
          </p:cNvSpPr>
          <p:nvPr>
            <p:ph idx="1"/>
          </p:nvPr>
        </p:nvSpPr>
        <p:spPr/>
        <p:txBody>
          <a:bodyPr/>
          <a:lstStyle/>
          <a:p>
            <a:endParaRPr lang="en-US" dirty="0"/>
          </a:p>
        </p:txBody>
      </p:sp>
      <p:sp>
        <p:nvSpPr>
          <p:cNvPr id="3" name="Slide Number Placeholder 2"/>
          <p:cNvSpPr>
            <a:spLocks noGrp="1"/>
          </p:cNvSpPr>
          <p:nvPr>
            <p:ph type="sldNum" sz="quarter" idx="12"/>
          </p:nvPr>
        </p:nvSpPr>
        <p:spPr/>
        <p:txBody>
          <a:bodyPr/>
          <a:lstStyle/>
          <a:p>
            <a:fld id="{0D7FE77A-AD33-FE42-9524-9633142366B3}" type="slidenum">
              <a:rPr lang="en-US" smtClean="0"/>
              <a:t>24</a:t>
            </a:fld>
            <a:endParaRPr lang="en-US"/>
          </a:p>
        </p:txBody>
      </p:sp>
      <p:sp>
        <p:nvSpPr>
          <p:cNvPr id="17" name="Text Placeholder 16"/>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r>
              <a:rPr lang="en-US" smtClean="0"/>
              <a:t>elifesciences.org</a:t>
            </a:r>
            <a:endParaRPr lang="en-US" dirty="0"/>
          </a:p>
        </p:txBody>
      </p:sp>
      <p:grpSp>
        <p:nvGrpSpPr>
          <p:cNvPr id="2" name="Group 1"/>
          <p:cNvGrpSpPr/>
          <p:nvPr/>
        </p:nvGrpSpPr>
        <p:grpSpPr>
          <a:xfrm>
            <a:off x="459612" y="5245158"/>
            <a:ext cx="8227188" cy="567392"/>
            <a:chOff x="458405" y="3761255"/>
            <a:chExt cx="8227188" cy="567392"/>
          </a:xfrm>
        </p:grpSpPr>
        <p:sp>
          <p:nvSpPr>
            <p:cNvPr id="4" name="Freeform 3"/>
            <p:cNvSpPr/>
            <p:nvPr/>
          </p:nvSpPr>
          <p:spPr>
            <a:xfrm>
              <a:off x="458405"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0 w 1418480"/>
                <a:gd name="connsiteY5"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480" h="567392">
                  <a:moveTo>
                    <a:pt x="0" y="0"/>
                  </a:moveTo>
                  <a:lnTo>
                    <a:pt x="1134784" y="0"/>
                  </a:lnTo>
                  <a:lnTo>
                    <a:pt x="1418480" y="283696"/>
                  </a:lnTo>
                  <a:lnTo>
                    <a:pt x="1134784" y="567392"/>
                  </a:lnTo>
                  <a:lnTo>
                    <a:pt x="0" y="567392"/>
                  </a:lnTo>
                  <a:lnTo>
                    <a:pt x="0" y="0"/>
                  </a:lnTo>
                  <a:close/>
                </a:path>
              </a:pathLst>
            </a:custGeom>
            <a:effectLst/>
          </p:spPr>
          <p:style>
            <a:lnRef idx="3">
              <a:schemeClr val="lt2">
                <a:hueOff val="0"/>
                <a:satOff val="0"/>
                <a:lumOff val="0"/>
                <a:alphaOff val="0"/>
              </a:schemeClr>
            </a:lnRef>
            <a:fillRef idx="1">
              <a:schemeClr val="dk2">
                <a:hueOff val="0"/>
                <a:satOff val="0"/>
                <a:lumOff val="0"/>
                <a:alphaOff val="0"/>
              </a:schemeClr>
            </a:fillRef>
            <a:effectRef idx="1">
              <a:scrgbClr r="0" g="0" b="0"/>
            </a:effectRef>
            <a:fontRef idx="minor">
              <a:schemeClr val="lt1"/>
            </a:fontRef>
          </p:style>
          <p:txBody>
            <a:bodyPr spcFirstLastPara="0" vert="horz" wrap="square" lIns="69342" tIns="34671" rIns="159184" bIns="34671" numCol="1" spcCol="1270" anchor="ctr" anchorCtr="0">
              <a:noAutofit/>
            </a:bodyPr>
            <a:lstStyle/>
            <a:p>
              <a:pPr lvl="0" algn="ctr" defTabSz="577850">
                <a:lnSpc>
                  <a:spcPct val="90000"/>
                </a:lnSpc>
                <a:spcBef>
                  <a:spcPct val="0"/>
                </a:spcBef>
                <a:spcAft>
                  <a:spcPct val="35000"/>
                </a:spcAft>
              </a:pPr>
              <a:r>
                <a:rPr lang="en-US" sz="1300" kern="1200" dirty="0" smtClean="0"/>
                <a:t>Publish</a:t>
              </a:r>
              <a:endParaRPr lang="en-US" sz="1300" kern="1200" dirty="0"/>
            </a:p>
          </p:txBody>
        </p:sp>
        <p:sp>
          <p:nvSpPr>
            <p:cNvPr id="7" name="Freeform 6"/>
            <p:cNvSpPr/>
            <p:nvPr/>
          </p:nvSpPr>
          <p:spPr>
            <a:xfrm>
              <a:off x="1593190"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Describe</a:t>
              </a:r>
              <a:endParaRPr lang="en-US" sz="1300" kern="1200" dirty="0"/>
            </a:p>
          </p:txBody>
        </p:sp>
        <p:sp>
          <p:nvSpPr>
            <p:cNvPr id="10" name="Freeform 9"/>
            <p:cNvSpPr/>
            <p:nvPr/>
          </p:nvSpPr>
          <p:spPr>
            <a:xfrm>
              <a:off x="272797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Interact</a:t>
              </a:r>
              <a:endParaRPr lang="en-US" sz="1300" kern="1200" dirty="0"/>
            </a:p>
          </p:txBody>
        </p:sp>
        <p:sp>
          <p:nvSpPr>
            <p:cNvPr id="11" name="Freeform 10"/>
            <p:cNvSpPr/>
            <p:nvPr/>
          </p:nvSpPr>
          <p:spPr>
            <a:xfrm>
              <a:off x="3862759"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Reproduce</a:t>
              </a:r>
              <a:endParaRPr lang="en-US" sz="1300" kern="1200" dirty="0"/>
            </a:p>
          </p:txBody>
        </p:sp>
        <p:sp>
          <p:nvSpPr>
            <p:cNvPr id="12" name="Freeform 11"/>
            <p:cNvSpPr/>
            <p:nvPr/>
          </p:nvSpPr>
          <p:spPr>
            <a:xfrm>
              <a:off x="499754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smtClean="0"/>
                <a:t>Update</a:t>
              </a:r>
              <a:endParaRPr lang="en-US" sz="1300" kern="1200" dirty="0"/>
            </a:p>
          </p:txBody>
        </p:sp>
        <p:sp>
          <p:nvSpPr>
            <p:cNvPr id="13" name="Freeform 12"/>
            <p:cNvSpPr/>
            <p:nvPr/>
          </p:nvSpPr>
          <p:spPr>
            <a:xfrm>
              <a:off x="6132328"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Link</a:t>
              </a:r>
              <a:endParaRPr lang="en-US" sz="1300" kern="1200" dirty="0"/>
            </a:p>
          </p:txBody>
        </p:sp>
        <p:sp>
          <p:nvSpPr>
            <p:cNvPr id="14" name="Freeform 13"/>
            <p:cNvSpPr/>
            <p:nvPr/>
          </p:nvSpPr>
          <p:spPr>
            <a:xfrm>
              <a:off x="7267113"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err="1" smtClean="0"/>
                <a:t>Recognise</a:t>
              </a:r>
              <a:endParaRPr lang="en-US" sz="1300" kern="1200" dirty="0"/>
            </a:p>
          </p:txBody>
        </p:sp>
      </p:grpSp>
      <p:pic>
        <p:nvPicPr>
          <p:cNvPr id="18" name="Picture 17" descr="Screen Shot 2017-01-26 at 15.35.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47661" y="419018"/>
            <a:ext cx="4587717" cy="4690555"/>
          </a:xfrm>
          <a:prstGeom prst="rect">
            <a:avLst/>
          </a:prstGeom>
        </p:spPr>
      </p:pic>
    </p:spTree>
    <p:extLst>
      <p:ext uri="{BB962C8B-B14F-4D97-AF65-F5344CB8AC3E}">
        <p14:creationId xmlns:p14="http://schemas.microsoft.com/office/powerpoint/2010/main" val="41545504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dirty="0" smtClean="0"/>
              <a:t>Data publications</a:t>
            </a:r>
            <a:endParaRPr lang="en-US" dirty="0"/>
          </a:p>
        </p:txBody>
      </p:sp>
      <p:sp>
        <p:nvSpPr>
          <p:cNvPr id="16" name="Content Placeholder 15"/>
          <p:cNvSpPr>
            <a:spLocks noGrp="1"/>
          </p:cNvSpPr>
          <p:nvPr>
            <p:ph idx="1"/>
          </p:nvPr>
        </p:nvSpPr>
        <p:spPr/>
        <p:txBody>
          <a:bodyPr/>
          <a:lstStyle/>
          <a:p>
            <a:endParaRPr lang="en-US" dirty="0"/>
          </a:p>
        </p:txBody>
      </p:sp>
      <p:sp>
        <p:nvSpPr>
          <p:cNvPr id="3" name="Slide Number Placeholder 2"/>
          <p:cNvSpPr>
            <a:spLocks noGrp="1"/>
          </p:cNvSpPr>
          <p:nvPr>
            <p:ph type="sldNum" sz="quarter" idx="12"/>
          </p:nvPr>
        </p:nvSpPr>
        <p:spPr/>
        <p:txBody>
          <a:bodyPr/>
          <a:lstStyle/>
          <a:p>
            <a:fld id="{0D7FE77A-AD33-FE42-9524-9633142366B3}" type="slidenum">
              <a:rPr lang="en-US" smtClean="0"/>
              <a:t>25</a:t>
            </a:fld>
            <a:endParaRPr lang="en-US"/>
          </a:p>
        </p:txBody>
      </p:sp>
      <p:sp>
        <p:nvSpPr>
          <p:cNvPr id="17" name="Text Placeholder 16"/>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r>
              <a:rPr lang="en-US" smtClean="0"/>
              <a:t>elifesciences.org</a:t>
            </a:r>
            <a:endParaRPr lang="en-US" dirty="0"/>
          </a:p>
        </p:txBody>
      </p:sp>
      <p:grpSp>
        <p:nvGrpSpPr>
          <p:cNvPr id="2" name="Group 1"/>
          <p:cNvGrpSpPr/>
          <p:nvPr/>
        </p:nvGrpSpPr>
        <p:grpSpPr>
          <a:xfrm>
            <a:off x="459612" y="5245158"/>
            <a:ext cx="8227188" cy="567392"/>
            <a:chOff x="458405" y="3761255"/>
            <a:chExt cx="8227188" cy="567392"/>
          </a:xfrm>
        </p:grpSpPr>
        <p:sp>
          <p:nvSpPr>
            <p:cNvPr id="4" name="Freeform 3"/>
            <p:cNvSpPr/>
            <p:nvPr/>
          </p:nvSpPr>
          <p:spPr>
            <a:xfrm>
              <a:off x="458405"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0 w 1418480"/>
                <a:gd name="connsiteY5"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480" h="567392">
                  <a:moveTo>
                    <a:pt x="0" y="0"/>
                  </a:moveTo>
                  <a:lnTo>
                    <a:pt x="1134784" y="0"/>
                  </a:lnTo>
                  <a:lnTo>
                    <a:pt x="1418480" y="283696"/>
                  </a:lnTo>
                  <a:lnTo>
                    <a:pt x="1134784" y="567392"/>
                  </a:lnTo>
                  <a:lnTo>
                    <a:pt x="0" y="567392"/>
                  </a:lnTo>
                  <a:lnTo>
                    <a:pt x="0" y="0"/>
                  </a:lnTo>
                  <a:close/>
                </a:path>
              </a:pathLst>
            </a:custGeom>
            <a:effectLst/>
          </p:spPr>
          <p:style>
            <a:lnRef idx="3">
              <a:schemeClr val="lt2">
                <a:hueOff val="0"/>
                <a:satOff val="0"/>
                <a:lumOff val="0"/>
                <a:alphaOff val="0"/>
              </a:schemeClr>
            </a:lnRef>
            <a:fillRef idx="1">
              <a:schemeClr val="dk2">
                <a:hueOff val="0"/>
                <a:satOff val="0"/>
                <a:lumOff val="0"/>
                <a:alphaOff val="0"/>
              </a:schemeClr>
            </a:fillRef>
            <a:effectRef idx="1">
              <a:scrgbClr r="0" g="0" b="0"/>
            </a:effectRef>
            <a:fontRef idx="minor">
              <a:schemeClr val="lt1"/>
            </a:fontRef>
          </p:style>
          <p:txBody>
            <a:bodyPr spcFirstLastPara="0" vert="horz" wrap="square" lIns="69342" tIns="34671" rIns="159184" bIns="34671" numCol="1" spcCol="1270" anchor="ctr" anchorCtr="0">
              <a:noAutofit/>
            </a:bodyPr>
            <a:lstStyle/>
            <a:p>
              <a:pPr lvl="0" algn="ctr" defTabSz="577850">
                <a:lnSpc>
                  <a:spcPct val="90000"/>
                </a:lnSpc>
                <a:spcBef>
                  <a:spcPct val="0"/>
                </a:spcBef>
                <a:spcAft>
                  <a:spcPct val="35000"/>
                </a:spcAft>
              </a:pPr>
              <a:r>
                <a:rPr lang="en-US" sz="1300" kern="1200" dirty="0" smtClean="0"/>
                <a:t>Publish</a:t>
              </a:r>
              <a:endParaRPr lang="en-US" sz="1300" kern="1200" dirty="0"/>
            </a:p>
          </p:txBody>
        </p:sp>
        <p:sp>
          <p:nvSpPr>
            <p:cNvPr id="7" name="Freeform 6"/>
            <p:cNvSpPr/>
            <p:nvPr/>
          </p:nvSpPr>
          <p:spPr>
            <a:xfrm>
              <a:off x="1593190"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tx2"/>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Describe</a:t>
              </a:r>
              <a:endParaRPr lang="en-US" sz="1300" kern="1200" dirty="0"/>
            </a:p>
          </p:txBody>
        </p:sp>
        <p:sp>
          <p:nvSpPr>
            <p:cNvPr id="10" name="Freeform 9"/>
            <p:cNvSpPr/>
            <p:nvPr/>
          </p:nvSpPr>
          <p:spPr>
            <a:xfrm>
              <a:off x="272797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Interact</a:t>
              </a:r>
              <a:endParaRPr lang="en-US" sz="1300" kern="1200" dirty="0"/>
            </a:p>
          </p:txBody>
        </p:sp>
        <p:sp>
          <p:nvSpPr>
            <p:cNvPr id="11" name="Freeform 10"/>
            <p:cNvSpPr/>
            <p:nvPr/>
          </p:nvSpPr>
          <p:spPr>
            <a:xfrm>
              <a:off x="3862759"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Reproduce</a:t>
              </a:r>
              <a:endParaRPr lang="en-US" sz="1300" kern="1200" dirty="0"/>
            </a:p>
          </p:txBody>
        </p:sp>
        <p:sp>
          <p:nvSpPr>
            <p:cNvPr id="12" name="Freeform 11"/>
            <p:cNvSpPr/>
            <p:nvPr/>
          </p:nvSpPr>
          <p:spPr>
            <a:xfrm>
              <a:off x="499754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smtClean="0"/>
                <a:t>Update</a:t>
              </a:r>
              <a:endParaRPr lang="en-US" sz="1300" kern="1200" dirty="0"/>
            </a:p>
          </p:txBody>
        </p:sp>
        <p:sp>
          <p:nvSpPr>
            <p:cNvPr id="13" name="Freeform 12"/>
            <p:cNvSpPr/>
            <p:nvPr/>
          </p:nvSpPr>
          <p:spPr>
            <a:xfrm>
              <a:off x="6132328"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Link</a:t>
              </a:r>
              <a:endParaRPr lang="en-US" sz="1300" kern="1200" dirty="0"/>
            </a:p>
          </p:txBody>
        </p:sp>
        <p:sp>
          <p:nvSpPr>
            <p:cNvPr id="14" name="Freeform 13"/>
            <p:cNvSpPr/>
            <p:nvPr/>
          </p:nvSpPr>
          <p:spPr>
            <a:xfrm>
              <a:off x="7267113"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err="1" smtClean="0"/>
                <a:t>Recognise</a:t>
              </a:r>
              <a:endParaRPr lang="en-US" sz="1300" kern="1200" dirty="0"/>
            </a:p>
          </p:txBody>
        </p:sp>
      </p:grpSp>
      <p:pic>
        <p:nvPicPr>
          <p:cNvPr id="6" name="Picture 5"/>
          <p:cNvPicPr>
            <a:picLocks noChangeAspect="1"/>
          </p:cNvPicPr>
          <p:nvPr/>
        </p:nvPicPr>
        <p:blipFill>
          <a:blip r:embed="rId3"/>
          <a:stretch>
            <a:fillRect/>
          </a:stretch>
        </p:blipFill>
        <p:spPr>
          <a:xfrm>
            <a:off x="3114192" y="3612392"/>
            <a:ext cx="5040000" cy="397284"/>
          </a:xfrm>
          <a:prstGeom prst="rect">
            <a:avLst/>
          </a:prstGeom>
        </p:spPr>
      </p:pic>
      <p:pic>
        <p:nvPicPr>
          <p:cNvPr id="8" name="Picture 7"/>
          <p:cNvPicPr>
            <a:picLocks noChangeAspect="1"/>
          </p:cNvPicPr>
          <p:nvPr/>
        </p:nvPicPr>
        <p:blipFill>
          <a:blip r:embed="rId4"/>
          <a:stretch>
            <a:fillRect/>
          </a:stretch>
        </p:blipFill>
        <p:spPr>
          <a:xfrm>
            <a:off x="4846402" y="2169613"/>
            <a:ext cx="2880000" cy="1078881"/>
          </a:xfrm>
          <a:prstGeom prst="rect">
            <a:avLst/>
          </a:prstGeom>
        </p:spPr>
      </p:pic>
    </p:spTree>
    <p:extLst>
      <p:ext uri="{BB962C8B-B14F-4D97-AF65-F5344CB8AC3E}">
        <p14:creationId xmlns:p14="http://schemas.microsoft.com/office/powerpoint/2010/main" val="410450524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 we bring the data closer to the narrative?</a:t>
            </a: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26</a:t>
            </a:fld>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pic>
        <p:nvPicPr>
          <p:cNvPr id="9" name="Picture 8" descr="article_noun_74762_c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6895" y="2419684"/>
            <a:ext cx="2160000" cy="2160000"/>
          </a:xfrm>
          <a:prstGeom prst="rect">
            <a:avLst/>
          </a:prstGeom>
        </p:spPr>
      </p:pic>
      <p:pic>
        <p:nvPicPr>
          <p:cNvPr id="10" name="Picture 9" descr="sharing data_noun_603587_cc.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66895" y="2419684"/>
            <a:ext cx="2160000" cy="2160000"/>
          </a:xfrm>
          <a:prstGeom prst="rect">
            <a:avLst/>
          </a:prstGeom>
        </p:spPr>
      </p:pic>
      <p:sp>
        <p:nvSpPr>
          <p:cNvPr id="11" name="Content Placeholder 2"/>
          <p:cNvSpPr>
            <a:spLocks noGrp="1"/>
          </p:cNvSpPr>
          <p:nvPr>
            <p:ph idx="1"/>
          </p:nvPr>
        </p:nvSpPr>
        <p:spPr>
          <a:xfrm>
            <a:off x="3570366" y="2900946"/>
            <a:ext cx="1469527" cy="1042737"/>
          </a:xfrm>
        </p:spPr>
        <p:txBody>
          <a:bodyPr anchor="ctr">
            <a:normAutofit/>
          </a:bodyPr>
          <a:lstStyle/>
          <a:p>
            <a:pPr marL="0" indent="0" algn="ctr">
              <a:buNone/>
            </a:pPr>
            <a:r>
              <a:rPr lang="en-US" sz="3600" dirty="0" smtClean="0">
                <a:latin typeface="Avenir Heavy"/>
                <a:cs typeface="Avenir Heavy"/>
              </a:rPr>
              <a:t>+</a:t>
            </a:r>
            <a:endParaRPr lang="en-US" dirty="0" smtClean="0"/>
          </a:p>
        </p:txBody>
      </p:sp>
    </p:spTree>
    <p:extLst>
      <p:ext uri="{BB962C8B-B14F-4D97-AF65-F5344CB8AC3E}">
        <p14:creationId xmlns:p14="http://schemas.microsoft.com/office/powerpoint/2010/main" val="270873325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interactive </a:t>
            </a:r>
            <a:r>
              <a:rPr lang="en-US" dirty="0"/>
              <a:t>f</a:t>
            </a:r>
            <a:r>
              <a:rPr lang="en-US" dirty="0" smtClean="0"/>
              <a:t>igure</a:t>
            </a:r>
            <a:endParaRPr lang="en-US" dirty="0"/>
          </a:p>
        </p:txBody>
      </p:sp>
      <p:sp>
        <p:nvSpPr>
          <p:cNvPr id="3" name="Content Placeholder 2"/>
          <p:cNvSpPr>
            <a:spLocks noGrp="1"/>
          </p:cNvSpPr>
          <p:nvPr>
            <p:ph idx="1"/>
          </p:nvPr>
        </p:nvSpPr>
        <p:spPr/>
        <p:txBody>
          <a:bodyPr/>
          <a:lstStyle/>
          <a:p>
            <a:pPr marL="0" indent="0">
              <a:buNone/>
              <a:defRPr/>
            </a:pP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27</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grpSp>
        <p:nvGrpSpPr>
          <p:cNvPr id="7" name="Group 6"/>
          <p:cNvGrpSpPr/>
          <p:nvPr/>
        </p:nvGrpSpPr>
        <p:grpSpPr>
          <a:xfrm>
            <a:off x="459612" y="5245158"/>
            <a:ext cx="8227188" cy="567392"/>
            <a:chOff x="458405" y="3761255"/>
            <a:chExt cx="8227188" cy="567392"/>
          </a:xfrm>
        </p:grpSpPr>
        <p:sp>
          <p:nvSpPr>
            <p:cNvPr id="8" name="Freeform 7"/>
            <p:cNvSpPr/>
            <p:nvPr/>
          </p:nvSpPr>
          <p:spPr>
            <a:xfrm>
              <a:off x="458405"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0 w 1418480"/>
                <a:gd name="connsiteY5"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480" h="567392">
                  <a:moveTo>
                    <a:pt x="0" y="0"/>
                  </a:moveTo>
                  <a:lnTo>
                    <a:pt x="1134784" y="0"/>
                  </a:lnTo>
                  <a:lnTo>
                    <a:pt x="1418480" y="283696"/>
                  </a:lnTo>
                  <a:lnTo>
                    <a:pt x="1134784" y="567392"/>
                  </a:lnTo>
                  <a:lnTo>
                    <a:pt x="0" y="567392"/>
                  </a:lnTo>
                  <a:lnTo>
                    <a:pt x="0" y="0"/>
                  </a:lnTo>
                  <a:close/>
                </a:path>
              </a:pathLst>
            </a:custGeom>
            <a:solidFill>
              <a:schemeClr val="accent5"/>
            </a:solidFill>
            <a:effectLst/>
          </p:spPr>
          <p:style>
            <a:lnRef idx="3">
              <a:schemeClr val="lt2">
                <a:hueOff val="0"/>
                <a:satOff val="0"/>
                <a:lumOff val="0"/>
                <a:alphaOff val="0"/>
              </a:schemeClr>
            </a:lnRef>
            <a:fillRef idx="1">
              <a:schemeClr val="dk2">
                <a:hueOff val="0"/>
                <a:satOff val="0"/>
                <a:lumOff val="0"/>
                <a:alphaOff val="0"/>
              </a:schemeClr>
            </a:fillRef>
            <a:effectRef idx="1">
              <a:scrgbClr r="0" g="0" b="0"/>
            </a:effectRef>
            <a:fontRef idx="minor">
              <a:schemeClr val="lt1"/>
            </a:fontRef>
          </p:style>
          <p:txBody>
            <a:bodyPr spcFirstLastPara="0" vert="horz" wrap="square" lIns="69342" tIns="34671" rIns="159184" bIns="34671" numCol="1" spcCol="1270" anchor="ctr" anchorCtr="0">
              <a:noAutofit/>
            </a:bodyPr>
            <a:lstStyle/>
            <a:p>
              <a:pPr lvl="0" algn="ctr" defTabSz="577850">
                <a:lnSpc>
                  <a:spcPct val="90000"/>
                </a:lnSpc>
                <a:spcBef>
                  <a:spcPct val="0"/>
                </a:spcBef>
                <a:spcAft>
                  <a:spcPct val="35000"/>
                </a:spcAft>
              </a:pPr>
              <a:r>
                <a:rPr lang="en-US" sz="1300" kern="1200" dirty="0" smtClean="0"/>
                <a:t>Publish</a:t>
              </a:r>
              <a:endParaRPr lang="en-US" sz="1300" kern="1200" dirty="0"/>
            </a:p>
          </p:txBody>
        </p:sp>
        <p:sp>
          <p:nvSpPr>
            <p:cNvPr id="9" name="Freeform 8"/>
            <p:cNvSpPr/>
            <p:nvPr/>
          </p:nvSpPr>
          <p:spPr>
            <a:xfrm>
              <a:off x="1593190"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Describe</a:t>
              </a:r>
              <a:endParaRPr lang="en-US" sz="1300" kern="1200" dirty="0"/>
            </a:p>
          </p:txBody>
        </p:sp>
        <p:sp>
          <p:nvSpPr>
            <p:cNvPr id="10" name="Freeform 9"/>
            <p:cNvSpPr/>
            <p:nvPr/>
          </p:nvSpPr>
          <p:spPr>
            <a:xfrm>
              <a:off x="272797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tx2"/>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Interact</a:t>
              </a:r>
              <a:endParaRPr lang="en-US" sz="1300" kern="1200" dirty="0"/>
            </a:p>
          </p:txBody>
        </p:sp>
        <p:sp>
          <p:nvSpPr>
            <p:cNvPr id="11" name="Freeform 10"/>
            <p:cNvSpPr/>
            <p:nvPr/>
          </p:nvSpPr>
          <p:spPr>
            <a:xfrm>
              <a:off x="3862759"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Reproduce</a:t>
              </a:r>
              <a:endParaRPr lang="en-US" sz="1300" kern="1200" dirty="0"/>
            </a:p>
          </p:txBody>
        </p:sp>
        <p:sp>
          <p:nvSpPr>
            <p:cNvPr id="12" name="Freeform 11"/>
            <p:cNvSpPr/>
            <p:nvPr/>
          </p:nvSpPr>
          <p:spPr>
            <a:xfrm>
              <a:off x="499754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smtClean="0"/>
                <a:t>Update</a:t>
              </a:r>
              <a:endParaRPr lang="en-US" sz="1300" kern="1200" dirty="0"/>
            </a:p>
          </p:txBody>
        </p:sp>
        <p:sp>
          <p:nvSpPr>
            <p:cNvPr id="13" name="Freeform 12"/>
            <p:cNvSpPr/>
            <p:nvPr/>
          </p:nvSpPr>
          <p:spPr>
            <a:xfrm>
              <a:off x="6132328"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Link</a:t>
              </a:r>
              <a:endParaRPr lang="en-US" sz="1300" kern="1200" dirty="0"/>
            </a:p>
          </p:txBody>
        </p:sp>
        <p:sp>
          <p:nvSpPr>
            <p:cNvPr id="14" name="Freeform 13"/>
            <p:cNvSpPr/>
            <p:nvPr/>
          </p:nvSpPr>
          <p:spPr>
            <a:xfrm>
              <a:off x="7267113"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err="1" smtClean="0"/>
                <a:t>Recognise</a:t>
              </a:r>
              <a:endParaRPr lang="en-US" sz="1300" kern="1200" dirty="0"/>
            </a:p>
          </p:txBody>
        </p:sp>
      </p:grpSp>
    </p:spTree>
    <p:extLst>
      <p:ext uri="{BB962C8B-B14F-4D97-AF65-F5344CB8AC3E}">
        <p14:creationId xmlns:p14="http://schemas.microsoft.com/office/powerpoint/2010/main" val="515244744"/>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Authorea-d3js.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2000" y="912813"/>
            <a:ext cx="8640000" cy="4753500"/>
          </a:xfrm>
          <a:prstGeom prst="rect">
            <a:avLst/>
          </a:prstGeom>
        </p:spPr>
      </p:pic>
      <p:sp>
        <p:nvSpPr>
          <p:cNvPr id="4" name="Slide Number Placeholder 3"/>
          <p:cNvSpPr>
            <a:spLocks noGrp="1"/>
          </p:cNvSpPr>
          <p:nvPr>
            <p:ph type="sldNum" sz="quarter" idx="12"/>
          </p:nvPr>
        </p:nvSpPr>
        <p:spPr/>
        <p:txBody>
          <a:bodyPr/>
          <a:lstStyle/>
          <a:p>
            <a:fld id="{0D7FE77A-AD33-FE42-9524-9633142366B3}" type="slidenum">
              <a:rPr lang="en-US" smtClean="0"/>
              <a:t>28</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sp>
        <p:nvSpPr>
          <p:cNvPr id="17" name="Content Placeholder 2"/>
          <p:cNvSpPr>
            <a:spLocks noGrp="1"/>
          </p:cNvSpPr>
          <p:nvPr>
            <p:ph idx="1"/>
          </p:nvPr>
        </p:nvSpPr>
        <p:spPr>
          <a:xfrm>
            <a:off x="457200" y="5651372"/>
            <a:ext cx="8434800" cy="552036"/>
          </a:xfrm>
          <a:noFill/>
        </p:spPr>
        <p:txBody>
          <a:bodyPr anchor="ctr">
            <a:normAutofit/>
          </a:bodyPr>
          <a:lstStyle/>
          <a:p>
            <a:pPr marL="0" indent="0" algn="ctr">
              <a:buNone/>
            </a:pPr>
            <a:r>
              <a:rPr lang="en-US" sz="2000" dirty="0" smtClean="0">
                <a:solidFill>
                  <a:schemeClr val="accent4"/>
                </a:solidFill>
                <a:latin typeface="Avenir Heavy"/>
                <a:cs typeface="Avenir Heavy"/>
              </a:rPr>
              <a:t>Some steps removed and sequences shortened</a:t>
            </a:r>
            <a:endParaRPr lang="en-US" sz="1600" dirty="0" smtClean="0">
              <a:solidFill>
                <a:schemeClr val="accent4"/>
              </a:solidFill>
            </a:endParaRPr>
          </a:p>
        </p:txBody>
      </p:sp>
      <p:sp>
        <p:nvSpPr>
          <p:cNvPr id="3" name="Title 2"/>
          <p:cNvSpPr>
            <a:spLocks noGrp="1"/>
          </p:cNvSpPr>
          <p:nvPr>
            <p:ph type="title"/>
          </p:nvPr>
        </p:nvSpPr>
        <p:spPr/>
        <p:txBody>
          <a:bodyPr/>
          <a:lstStyle/>
          <a:p>
            <a:endParaRPr lang="en-US"/>
          </a:p>
        </p:txBody>
      </p:sp>
    </p:spTree>
    <p:extLst>
      <p:ext uri="{BB962C8B-B14F-4D97-AF65-F5344CB8AC3E}">
        <p14:creationId xmlns:p14="http://schemas.microsoft.com/office/powerpoint/2010/main" val="9686922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202"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mute="1">
                <p:cTn id="7" repeatCount="indefinite"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executable figure</a:t>
            </a:r>
            <a:endParaRPr lang="en-US" dirty="0"/>
          </a:p>
        </p:txBody>
      </p:sp>
      <p:sp>
        <p:nvSpPr>
          <p:cNvPr id="3" name="Content Placeholder 2"/>
          <p:cNvSpPr>
            <a:spLocks noGrp="1"/>
          </p:cNvSpPr>
          <p:nvPr>
            <p:ph idx="1"/>
          </p:nvPr>
        </p:nvSpPr>
        <p:spPr/>
        <p:txBody>
          <a:bodyPr/>
          <a:lstStyle/>
          <a:p>
            <a:pPr marL="0" marR="0" indent="0" algn="l" defTabSz="457200" rtl="0" eaLnBrk="1" fontAlgn="auto" latinLnBrk="0" hangingPunct="1">
              <a:lnSpc>
                <a:spcPct val="110000"/>
              </a:lnSpc>
              <a:spcBef>
                <a:spcPct val="20000"/>
              </a:spcBef>
              <a:spcAft>
                <a:spcPts val="0"/>
              </a:spcAft>
              <a:buClrTx/>
              <a:buSzTx/>
              <a:buNone/>
              <a:tabLst/>
              <a:defRPr/>
            </a:pPr>
            <a:endParaRPr lang="en-US" sz="2400" dirty="0" smtClean="0">
              <a:effectLst/>
            </a:endParaRPr>
          </a:p>
        </p:txBody>
      </p:sp>
      <p:sp>
        <p:nvSpPr>
          <p:cNvPr id="4" name="Slide Number Placeholder 3"/>
          <p:cNvSpPr>
            <a:spLocks noGrp="1"/>
          </p:cNvSpPr>
          <p:nvPr>
            <p:ph type="sldNum" sz="quarter" idx="12"/>
          </p:nvPr>
        </p:nvSpPr>
        <p:spPr/>
        <p:txBody>
          <a:bodyPr/>
          <a:lstStyle/>
          <a:p>
            <a:fld id="{0D7FE77A-AD33-FE42-9524-9633142366B3}" type="slidenum">
              <a:rPr lang="en-US" smtClean="0"/>
              <a:t>29</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grpSp>
        <p:nvGrpSpPr>
          <p:cNvPr id="7" name="Group 6"/>
          <p:cNvGrpSpPr/>
          <p:nvPr/>
        </p:nvGrpSpPr>
        <p:grpSpPr>
          <a:xfrm>
            <a:off x="459612" y="5245158"/>
            <a:ext cx="8227188" cy="567392"/>
            <a:chOff x="458405" y="3761255"/>
            <a:chExt cx="8227188" cy="567392"/>
          </a:xfrm>
        </p:grpSpPr>
        <p:sp>
          <p:nvSpPr>
            <p:cNvPr id="8" name="Freeform 7"/>
            <p:cNvSpPr/>
            <p:nvPr/>
          </p:nvSpPr>
          <p:spPr>
            <a:xfrm>
              <a:off x="458405"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0 w 1418480"/>
                <a:gd name="connsiteY5"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480" h="567392">
                  <a:moveTo>
                    <a:pt x="0" y="0"/>
                  </a:moveTo>
                  <a:lnTo>
                    <a:pt x="1134784" y="0"/>
                  </a:lnTo>
                  <a:lnTo>
                    <a:pt x="1418480" y="283696"/>
                  </a:lnTo>
                  <a:lnTo>
                    <a:pt x="1134784" y="567392"/>
                  </a:lnTo>
                  <a:lnTo>
                    <a:pt x="0" y="567392"/>
                  </a:lnTo>
                  <a:lnTo>
                    <a:pt x="0" y="0"/>
                  </a:lnTo>
                  <a:close/>
                </a:path>
              </a:pathLst>
            </a:custGeom>
            <a:solidFill>
              <a:schemeClr val="accent5"/>
            </a:solidFill>
            <a:effectLst/>
          </p:spPr>
          <p:style>
            <a:lnRef idx="3">
              <a:schemeClr val="lt2">
                <a:hueOff val="0"/>
                <a:satOff val="0"/>
                <a:lumOff val="0"/>
                <a:alphaOff val="0"/>
              </a:schemeClr>
            </a:lnRef>
            <a:fillRef idx="1">
              <a:schemeClr val="dk2">
                <a:hueOff val="0"/>
                <a:satOff val="0"/>
                <a:lumOff val="0"/>
                <a:alphaOff val="0"/>
              </a:schemeClr>
            </a:fillRef>
            <a:effectRef idx="1">
              <a:scrgbClr r="0" g="0" b="0"/>
            </a:effectRef>
            <a:fontRef idx="minor">
              <a:schemeClr val="lt1"/>
            </a:fontRef>
          </p:style>
          <p:txBody>
            <a:bodyPr spcFirstLastPara="0" vert="horz" wrap="square" lIns="69342" tIns="34671" rIns="159184" bIns="34671" numCol="1" spcCol="1270" anchor="ctr" anchorCtr="0">
              <a:noAutofit/>
            </a:bodyPr>
            <a:lstStyle/>
            <a:p>
              <a:pPr lvl="0" algn="ctr" defTabSz="577850">
                <a:lnSpc>
                  <a:spcPct val="90000"/>
                </a:lnSpc>
                <a:spcBef>
                  <a:spcPct val="0"/>
                </a:spcBef>
                <a:spcAft>
                  <a:spcPct val="35000"/>
                </a:spcAft>
              </a:pPr>
              <a:r>
                <a:rPr lang="en-US" sz="1300" kern="1200" dirty="0" smtClean="0"/>
                <a:t>Publish</a:t>
              </a:r>
              <a:endParaRPr lang="en-US" sz="1300" kern="1200" dirty="0"/>
            </a:p>
          </p:txBody>
        </p:sp>
        <p:sp>
          <p:nvSpPr>
            <p:cNvPr id="9" name="Freeform 8"/>
            <p:cNvSpPr/>
            <p:nvPr/>
          </p:nvSpPr>
          <p:spPr>
            <a:xfrm>
              <a:off x="1593190"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Describe</a:t>
              </a:r>
              <a:endParaRPr lang="en-US" sz="1300" kern="1200" dirty="0"/>
            </a:p>
          </p:txBody>
        </p:sp>
        <p:sp>
          <p:nvSpPr>
            <p:cNvPr id="10" name="Freeform 9"/>
            <p:cNvSpPr/>
            <p:nvPr/>
          </p:nvSpPr>
          <p:spPr>
            <a:xfrm>
              <a:off x="272797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Interact</a:t>
              </a:r>
              <a:endParaRPr lang="en-US" sz="1300" kern="1200" dirty="0"/>
            </a:p>
          </p:txBody>
        </p:sp>
        <p:sp>
          <p:nvSpPr>
            <p:cNvPr id="11" name="Freeform 10"/>
            <p:cNvSpPr/>
            <p:nvPr/>
          </p:nvSpPr>
          <p:spPr>
            <a:xfrm>
              <a:off x="3862759"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tx2"/>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Reproduce</a:t>
              </a:r>
              <a:endParaRPr lang="en-US" sz="1300" kern="1200" dirty="0"/>
            </a:p>
          </p:txBody>
        </p:sp>
        <p:sp>
          <p:nvSpPr>
            <p:cNvPr id="12" name="Freeform 11"/>
            <p:cNvSpPr/>
            <p:nvPr/>
          </p:nvSpPr>
          <p:spPr>
            <a:xfrm>
              <a:off x="499754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smtClean="0"/>
                <a:t>Update</a:t>
              </a:r>
              <a:endParaRPr lang="en-US" sz="1300" kern="1200" dirty="0"/>
            </a:p>
          </p:txBody>
        </p:sp>
        <p:sp>
          <p:nvSpPr>
            <p:cNvPr id="13" name="Freeform 12"/>
            <p:cNvSpPr/>
            <p:nvPr/>
          </p:nvSpPr>
          <p:spPr>
            <a:xfrm>
              <a:off x="6132328"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Link</a:t>
              </a:r>
              <a:endParaRPr lang="en-US" sz="1300" kern="1200" dirty="0"/>
            </a:p>
          </p:txBody>
        </p:sp>
        <p:sp>
          <p:nvSpPr>
            <p:cNvPr id="14" name="Freeform 13"/>
            <p:cNvSpPr/>
            <p:nvPr/>
          </p:nvSpPr>
          <p:spPr>
            <a:xfrm>
              <a:off x="7267113"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err="1" smtClean="0"/>
                <a:t>Recognise</a:t>
              </a:r>
              <a:endParaRPr lang="en-US" sz="1300" kern="1200" dirty="0"/>
            </a:p>
          </p:txBody>
        </p:sp>
      </p:grpSp>
      <p:sp>
        <p:nvSpPr>
          <p:cNvPr id="15" name="Content Placeholder 2"/>
          <p:cNvSpPr txBox="1">
            <a:spLocks/>
          </p:cNvSpPr>
          <p:nvPr/>
        </p:nvSpPr>
        <p:spPr>
          <a:xfrm>
            <a:off x="457200" y="2835001"/>
            <a:ext cx="8229600" cy="552036"/>
          </a:xfrm>
          <a:prstGeom prst="rect">
            <a:avLst/>
          </a:prstGeom>
          <a:noFill/>
        </p:spPr>
        <p:txBody>
          <a:bodyPr vert="horz" lIns="91440" tIns="45720" rIns="91440" bIns="45720" rtlCol="0" anchor="ctr">
            <a:normAutofit/>
          </a:bodyPr>
          <a:lstStyle>
            <a:lvl1pPr marL="342900" indent="-342900" algn="l" defTabSz="457200" rtl="0" eaLnBrk="1" latinLnBrk="0" hangingPunct="1">
              <a:lnSpc>
                <a:spcPct val="110000"/>
              </a:lnSpc>
              <a:spcBef>
                <a:spcPct val="20000"/>
              </a:spcBef>
              <a:buFont typeface="Arial"/>
              <a:buChar char="•"/>
              <a:defRPr sz="2400" b="0" i="0" kern="1200">
                <a:solidFill>
                  <a:schemeClr val="tx1">
                    <a:lumMod val="65000"/>
                    <a:lumOff val="35000"/>
                  </a:schemeClr>
                </a:solidFill>
                <a:latin typeface="Avenir Book"/>
                <a:ea typeface="+mn-ea"/>
                <a:cs typeface="Avenir Book"/>
              </a:defRPr>
            </a:lvl1pPr>
            <a:lvl2pPr marL="742950" indent="-285750" algn="l" defTabSz="457200" rtl="0" eaLnBrk="1" latinLnBrk="0" hangingPunct="1">
              <a:lnSpc>
                <a:spcPct val="110000"/>
              </a:lnSpc>
              <a:spcBef>
                <a:spcPct val="20000"/>
              </a:spcBef>
              <a:buFont typeface="Arial"/>
              <a:buChar char="–"/>
              <a:defRPr sz="2000" b="0" i="0" kern="1200">
                <a:solidFill>
                  <a:schemeClr val="tx1">
                    <a:lumMod val="65000"/>
                    <a:lumOff val="35000"/>
                  </a:schemeClr>
                </a:solidFill>
                <a:latin typeface="Avenir Book"/>
                <a:ea typeface="+mn-ea"/>
                <a:cs typeface="Avenir Book"/>
              </a:defRPr>
            </a:lvl2pPr>
            <a:lvl3pPr marL="1143000" indent="-228600" algn="l" defTabSz="457200" rtl="0" eaLnBrk="1" latinLnBrk="0" hangingPunct="1">
              <a:lnSpc>
                <a:spcPct val="110000"/>
              </a:lnSpc>
              <a:spcBef>
                <a:spcPct val="20000"/>
              </a:spcBef>
              <a:buFont typeface="Arial"/>
              <a:buChar char="•"/>
              <a:defRPr sz="2000" b="0" i="0" kern="1200">
                <a:solidFill>
                  <a:schemeClr val="tx1">
                    <a:lumMod val="65000"/>
                    <a:lumOff val="35000"/>
                  </a:schemeClr>
                </a:solidFill>
                <a:latin typeface="Avenir Book"/>
                <a:ea typeface="+mn-ea"/>
                <a:cs typeface="Avenir Book"/>
              </a:defRPr>
            </a:lvl3pPr>
            <a:lvl4pPr marL="1600200" indent="-228600" algn="l" defTabSz="457200" rtl="0" eaLnBrk="1" latinLnBrk="0" hangingPunct="1">
              <a:lnSpc>
                <a:spcPct val="110000"/>
              </a:lnSpc>
              <a:spcBef>
                <a:spcPct val="20000"/>
              </a:spcBef>
              <a:buFont typeface="Arial"/>
              <a:buChar char="–"/>
              <a:defRPr sz="2000" b="0" i="0" kern="1200">
                <a:solidFill>
                  <a:schemeClr val="tx1">
                    <a:lumMod val="65000"/>
                    <a:lumOff val="35000"/>
                  </a:schemeClr>
                </a:solidFill>
                <a:latin typeface="Avenir Book"/>
                <a:ea typeface="+mn-ea"/>
                <a:cs typeface="Avenir Book"/>
              </a:defRPr>
            </a:lvl4pPr>
            <a:lvl5pPr marL="2057400" indent="-228600" algn="l" defTabSz="457200" rtl="0" eaLnBrk="1" latinLnBrk="0" hangingPunct="1">
              <a:lnSpc>
                <a:spcPct val="110000"/>
              </a:lnSpc>
              <a:spcBef>
                <a:spcPct val="20000"/>
              </a:spcBef>
              <a:buFont typeface="Arial"/>
              <a:buChar char="»"/>
              <a:defRPr sz="2000" b="0" i="0" kern="1200">
                <a:solidFill>
                  <a:schemeClr val="tx1">
                    <a:lumMod val="65000"/>
                    <a:lumOff val="35000"/>
                  </a:schemeClr>
                </a:solidFill>
                <a:latin typeface="Avenir Book"/>
                <a:ea typeface="+mn-ea"/>
                <a:cs typeface="Avenir Book"/>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sz="2000" dirty="0" smtClean="0">
                <a:solidFill>
                  <a:schemeClr val="accent4"/>
                </a:solidFill>
                <a:latin typeface="Avenir Heavy"/>
                <a:cs typeface="Avenir Heavy"/>
              </a:rPr>
              <a:t>Some steps removed and sequences shortened</a:t>
            </a:r>
            <a:endParaRPr lang="en-US" sz="1600" dirty="0" smtClean="0">
              <a:solidFill>
                <a:schemeClr val="accent4"/>
              </a:solidFill>
            </a:endParaRPr>
          </a:p>
        </p:txBody>
      </p:sp>
    </p:spTree>
    <p:extLst>
      <p:ext uri="{BB962C8B-B14F-4D97-AF65-F5344CB8AC3E}">
        <p14:creationId xmlns:p14="http://schemas.microsoft.com/office/powerpoint/2010/main" val="178664573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About </a:t>
            </a:r>
            <a:r>
              <a:rPr lang="en-US" dirty="0" err="1" smtClean="0"/>
              <a:t>eLife</a:t>
            </a:r>
            <a:endParaRPr lang="en-US" dirty="0"/>
          </a:p>
        </p:txBody>
      </p:sp>
      <p:sp>
        <p:nvSpPr>
          <p:cNvPr id="5" name="Text Placeholder 4"/>
          <p:cNvSpPr>
            <a:spLocks noGrp="1"/>
          </p:cNvSpPr>
          <p:nvPr>
            <p:ph type="body" idx="1"/>
          </p:nvPr>
        </p:nvSpPr>
        <p:spPr/>
        <p:txBody>
          <a:bodyPr>
            <a:normAutofit/>
          </a:bodyPr>
          <a:lstStyle/>
          <a:p>
            <a:r>
              <a:rPr lang="en-US" dirty="0" smtClean="0"/>
              <a:t>@</a:t>
            </a:r>
            <a:r>
              <a:rPr lang="en-US" dirty="0" err="1" smtClean="0"/>
              <a:t>eLifeInnovation</a:t>
            </a:r>
            <a:endParaRPr lang="en-US" dirty="0" smtClean="0"/>
          </a:p>
          <a:p>
            <a:r>
              <a:rPr lang="en-US" dirty="0" err="1" smtClean="0"/>
              <a:t>innovation@elifesciences.org</a:t>
            </a:r>
            <a:endParaRPr lang="en-US" dirty="0" smtClean="0"/>
          </a:p>
        </p:txBody>
      </p:sp>
      <p:sp>
        <p:nvSpPr>
          <p:cNvPr id="2" name="Slide Number Placeholder 1"/>
          <p:cNvSpPr>
            <a:spLocks noGrp="1"/>
          </p:cNvSpPr>
          <p:nvPr>
            <p:ph type="sldNum" sz="quarter" idx="12"/>
          </p:nvPr>
        </p:nvSpPr>
        <p:spPr/>
        <p:txBody>
          <a:bodyPr/>
          <a:lstStyle/>
          <a:p>
            <a:fld id="{0D7FE77A-AD33-FE42-9524-9633142366B3}" type="slidenum">
              <a:rPr lang="en-US" smtClean="0"/>
              <a:pPr/>
              <a:t>3</a:t>
            </a:fld>
            <a:endParaRPr lang="en-US"/>
          </a:p>
        </p:txBody>
      </p:sp>
    </p:spTree>
    <p:extLst>
      <p:ext uri="{BB962C8B-B14F-4D97-AF65-F5344CB8AC3E}">
        <p14:creationId xmlns:p14="http://schemas.microsoft.com/office/powerpoint/2010/main" val="426191370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reproducible figure</a:t>
            </a: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30</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pic>
        <p:nvPicPr>
          <p:cNvPr id="16" name="authorea ipython notebook trim.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52000" y="923925"/>
            <a:ext cx="8640000" cy="4734000"/>
          </a:xfrm>
          <a:prstGeom prst="rect">
            <a:avLst/>
          </a:prstGeom>
        </p:spPr>
      </p:pic>
      <p:sp>
        <p:nvSpPr>
          <p:cNvPr id="17" name="Content Placeholder 2"/>
          <p:cNvSpPr>
            <a:spLocks noGrp="1"/>
          </p:cNvSpPr>
          <p:nvPr>
            <p:ph idx="1"/>
          </p:nvPr>
        </p:nvSpPr>
        <p:spPr>
          <a:xfrm>
            <a:off x="457200" y="5651372"/>
            <a:ext cx="8434800" cy="552036"/>
          </a:xfrm>
          <a:noFill/>
        </p:spPr>
        <p:txBody>
          <a:bodyPr anchor="ctr">
            <a:normAutofit/>
          </a:bodyPr>
          <a:lstStyle/>
          <a:p>
            <a:pPr marL="0" indent="0" algn="ctr">
              <a:buNone/>
            </a:pPr>
            <a:r>
              <a:rPr lang="en-US" sz="2000" dirty="0" smtClean="0">
                <a:solidFill>
                  <a:schemeClr val="accent4"/>
                </a:solidFill>
                <a:latin typeface="Avenir Heavy"/>
                <a:cs typeface="Avenir Heavy"/>
              </a:rPr>
              <a:t>Some steps removed and sequences shortened</a:t>
            </a:r>
            <a:endParaRPr lang="en-US" sz="1600" dirty="0" smtClean="0">
              <a:solidFill>
                <a:schemeClr val="accent4"/>
              </a:solidFill>
            </a:endParaRPr>
          </a:p>
        </p:txBody>
      </p:sp>
    </p:spTree>
    <p:extLst>
      <p:ext uri="{BB962C8B-B14F-4D97-AF65-F5344CB8AC3E}">
        <p14:creationId xmlns:p14="http://schemas.microsoft.com/office/powerpoint/2010/main" val="411842396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466"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repeatCount="indefinite"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D7FE77A-AD33-FE42-9524-9633142366B3}" type="slidenum">
              <a:rPr lang="en-US" smtClean="0"/>
              <a:t>31</a:t>
            </a:fld>
            <a:endParaRPr lang="en-US"/>
          </a:p>
        </p:txBody>
      </p:sp>
      <p:sp>
        <p:nvSpPr>
          <p:cNvPr id="5" name="Footer Placeholder 2"/>
          <p:cNvSpPr>
            <a:spLocks noGrp="1"/>
          </p:cNvSpPr>
          <p:nvPr>
            <p:ph type="ftr" sz="quarter" idx="3"/>
          </p:nvPr>
        </p:nvSpPr>
        <p:spPr>
          <a:xfrm>
            <a:off x="691354" y="6242052"/>
            <a:ext cx="3808118" cy="365125"/>
          </a:xfrm>
        </p:spPr>
        <p:txBody>
          <a:bodyPr/>
          <a:lstStyle/>
          <a:p>
            <a:r>
              <a:rPr lang="en-US" dirty="0" err="1" smtClean="0">
                <a:solidFill>
                  <a:srgbClr val="1F497D"/>
                </a:solidFill>
                <a:latin typeface="Avenir Heavy"/>
                <a:cs typeface="Avenir Heavy"/>
              </a:rPr>
              <a:t>elifesciences.org</a:t>
            </a:r>
            <a:r>
              <a:rPr lang="en-US" dirty="0" smtClean="0">
                <a:solidFill>
                  <a:srgbClr val="1F497D"/>
                </a:solidFill>
                <a:latin typeface="Avenir Heavy"/>
                <a:cs typeface="Avenir Heavy"/>
              </a:rPr>
              <a:t>/Labs</a:t>
            </a:r>
            <a:endParaRPr lang="en-US" dirty="0">
              <a:solidFill>
                <a:srgbClr val="1F497D"/>
              </a:solidFill>
              <a:latin typeface="Avenir Heavy"/>
              <a:cs typeface="Avenir Heavy"/>
            </a:endParaRPr>
          </a:p>
        </p:txBody>
      </p:sp>
      <p:pic>
        <p:nvPicPr>
          <p:cNvPr id="4" name="Picture 3"/>
          <p:cNvPicPr>
            <a:picLocks noChangeAspect="1"/>
          </p:cNvPicPr>
          <p:nvPr/>
        </p:nvPicPr>
        <p:blipFill>
          <a:blip r:embed="rId3"/>
          <a:stretch>
            <a:fillRect/>
          </a:stretch>
        </p:blipFill>
        <p:spPr>
          <a:xfrm>
            <a:off x="0" y="88900"/>
            <a:ext cx="9144000" cy="6658332"/>
          </a:xfrm>
          <a:prstGeom prst="rect">
            <a:avLst/>
          </a:prstGeom>
        </p:spPr>
      </p:pic>
    </p:spTree>
    <p:extLst>
      <p:ext uri="{BB962C8B-B14F-4D97-AF65-F5344CB8AC3E}">
        <p14:creationId xmlns:p14="http://schemas.microsoft.com/office/powerpoint/2010/main" val="2293758818"/>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reproducible document</a:t>
            </a: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32</a:t>
            </a:fld>
            <a:endParaRPr lang="en-US"/>
          </a:p>
        </p:txBody>
      </p:sp>
      <p:sp>
        <p:nvSpPr>
          <p:cNvPr id="5" name="Text Placeholder 4"/>
          <p:cNvSpPr>
            <a:spLocks noGrp="1"/>
          </p:cNvSpPr>
          <p:nvPr>
            <p:ph type="body" sz="quarter" idx="13"/>
          </p:nvPr>
        </p:nvSpPr>
        <p:spPr/>
        <p:txBody>
          <a:bodyPr/>
          <a:lstStyle/>
          <a:p>
            <a:endParaRPr lang="en-US"/>
          </a:p>
        </p:txBody>
      </p:sp>
      <p:grpSp>
        <p:nvGrpSpPr>
          <p:cNvPr id="7" name="Group 6"/>
          <p:cNvGrpSpPr/>
          <p:nvPr/>
        </p:nvGrpSpPr>
        <p:grpSpPr>
          <a:xfrm>
            <a:off x="459612" y="5245158"/>
            <a:ext cx="8227188" cy="567392"/>
            <a:chOff x="458405" y="3761255"/>
            <a:chExt cx="8227188" cy="567392"/>
          </a:xfrm>
        </p:grpSpPr>
        <p:sp>
          <p:nvSpPr>
            <p:cNvPr id="8" name="Freeform 7"/>
            <p:cNvSpPr/>
            <p:nvPr/>
          </p:nvSpPr>
          <p:spPr>
            <a:xfrm>
              <a:off x="458405"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0 w 1418480"/>
                <a:gd name="connsiteY5"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480" h="567392">
                  <a:moveTo>
                    <a:pt x="0" y="0"/>
                  </a:moveTo>
                  <a:lnTo>
                    <a:pt x="1134784" y="0"/>
                  </a:lnTo>
                  <a:lnTo>
                    <a:pt x="1418480" y="283696"/>
                  </a:lnTo>
                  <a:lnTo>
                    <a:pt x="1134784" y="567392"/>
                  </a:lnTo>
                  <a:lnTo>
                    <a:pt x="0" y="567392"/>
                  </a:lnTo>
                  <a:lnTo>
                    <a:pt x="0" y="0"/>
                  </a:lnTo>
                  <a:close/>
                </a:path>
              </a:pathLst>
            </a:custGeom>
            <a:solidFill>
              <a:schemeClr val="accent5"/>
            </a:solidFill>
            <a:effectLst/>
          </p:spPr>
          <p:style>
            <a:lnRef idx="3">
              <a:schemeClr val="lt2">
                <a:hueOff val="0"/>
                <a:satOff val="0"/>
                <a:lumOff val="0"/>
                <a:alphaOff val="0"/>
              </a:schemeClr>
            </a:lnRef>
            <a:fillRef idx="1">
              <a:schemeClr val="dk2">
                <a:hueOff val="0"/>
                <a:satOff val="0"/>
                <a:lumOff val="0"/>
                <a:alphaOff val="0"/>
              </a:schemeClr>
            </a:fillRef>
            <a:effectRef idx="1">
              <a:scrgbClr r="0" g="0" b="0"/>
            </a:effectRef>
            <a:fontRef idx="minor">
              <a:schemeClr val="lt1"/>
            </a:fontRef>
          </p:style>
          <p:txBody>
            <a:bodyPr spcFirstLastPara="0" vert="horz" wrap="square" lIns="69342" tIns="34671" rIns="159184" bIns="34671" numCol="1" spcCol="1270" anchor="ctr" anchorCtr="0">
              <a:noAutofit/>
            </a:bodyPr>
            <a:lstStyle/>
            <a:p>
              <a:pPr lvl="0" algn="ctr" defTabSz="577850">
                <a:lnSpc>
                  <a:spcPct val="90000"/>
                </a:lnSpc>
                <a:spcBef>
                  <a:spcPct val="0"/>
                </a:spcBef>
                <a:spcAft>
                  <a:spcPct val="35000"/>
                </a:spcAft>
              </a:pPr>
              <a:r>
                <a:rPr lang="en-US" sz="1300" kern="1200" dirty="0" smtClean="0"/>
                <a:t>Publish</a:t>
              </a:r>
              <a:endParaRPr lang="en-US" sz="1300" kern="1200" dirty="0"/>
            </a:p>
          </p:txBody>
        </p:sp>
        <p:sp>
          <p:nvSpPr>
            <p:cNvPr id="9" name="Freeform 8"/>
            <p:cNvSpPr/>
            <p:nvPr/>
          </p:nvSpPr>
          <p:spPr>
            <a:xfrm>
              <a:off x="1593190"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Describe</a:t>
              </a:r>
              <a:endParaRPr lang="en-US" sz="1300" kern="1200" dirty="0"/>
            </a:p>
          </p:txBody>
        </p:sp>
        <p:sp>
          <p:nvSpPr>
            <p:cNvPr id="10" name="Freeform 9"/>
            <p:cNvSpPr/>
            <p:nvPr/>
          </p:nvSpPr>
          <p:spPr>
            <a:xfrm>
              <a:off x="272797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Interact</a:t>
              </a:r>
              <a:endParaRPr lang="en-US" sz="1300" kern="1200" dirty="0"/>
            </a:p>
          </p:txBody>
        </p:sp>
        <p:sp>
          <p:nvSpPr>
            <p:cNvPr id="11" name="Freeform 10"/>
            <p:cNvSpPr/>
            <p:nvPr/>
          </p:nvSpPr>
          <p:spPr>
            <a:xfrm>
              <a:off x="3862759"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tx2"/>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Reproduce</a:t>
              </a:r>
              <a:endParaRPr lang="en-US" sz="1300" kern="1200" dirty="0"/>
            </a:p>
          </p:txBody>
        </p:sp>
        <p:sp>
          <p:nvSpPr>
            <p:cNvPr id="12" name="Freeform 11"/>
            <p:cNvSpPr/>
            <p:nvPr/>
          </p:nvSpPr>
          <p:spPr>
            <a:xfrm>
              <a:off x="499754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tx2"/>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smtClean="0"/>
                <a:t>Update</a:t>
              </a:r>
              <a:endParaRPr lang="en-US" sz="1300" kern="1200" dirty="0"/>
            </a:p>
          </p:txBody>
        </p:sp>
        <p:sp>
          <p:nvSpPr>
            <p:cNvPr id="13" name="Freeform 12"/>
            <p:cNvSpPr/>
            <p:nvPr/>
          </p:nvSpPr>
          <p:spPr>
            <a:xfrm>
              <a:off x="6132328"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Link</a:t>
              </a:r>
              <a:endParaRPr lang="en-US" sz="1300" kern="1200" dirty="0"/>
            </a:p>
          </p:txBody>
        </p:sp>
        <p:sp>
          <p:nvSpPr>
            <p:cNvPr id="14" name="Freeform 13"/>
            <p:cNvSpPr/>
            <p:nvPr/>
          </p:nvSpPr>
          <p:spPr>
            <a:xfrm>
              <a:off x="7267113"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err="1" smtClean="0"/>
                <a:t>Recognise</a:t>
              </a:r>
              <a:endParaRPr lang="en-US" sz="1300" kern="1200" dirty="0"/>
            </a:p>
          </p:txBody>
        </p:sp>
      </p:grpSp>
      <p:pic>
        <p:nvPicPr>
          <p:cNvPr id="15" name="Picture 14"/>
          <p:cNvPicPr>
            <a:picLocks noChangeAspect="1"/>
          </p:cNvPicPr>
          <p:nvPr/>
        </p:nvPicPr>
        <p:blipFill>
          <a:blip r:embed="rId3"/>
          <a:stretch>
            <a:fillRect/>
          </a:stretch>
        </p:blipFill>
        <p:spPr>
          <a:xfrm>
            <a:off x="936000" y="2035332"/>
            <a:ext cx="7272000" cy="2717980"/>
          </a:xfrm>
          <a:prstGeom prst="rect">
            <a:avLst/>
          </a:prstGeom>
        </p:spPr>
      </p:pic>
      <p:sp>
        <p:nvSpPr>
          <p:cNvPr id="16" name="Footer Placeholder 2"/>
          <p:cNvSpPr>
            <a:spLocks noGrp="1"/>
          </p:cNvSpPr>
          <p:nvPr>
            <p:ph type="ftr" sz="quarter" idx="3"/>
          </p:nvPr>
        </p:nvSpPr>
        <p:spPr>
          <a:xfrm>
            <a:off x="691354" y="6242052"/>
            <a:ext cx="3808118" cy="365125"/>
          </a:xfrm>
        </p:spPr>
        <p:txBody>
          <a:bodyPr/>
          <a:lstStyle/>
          <a:p>
            <a:r>
              <a:rPr lang="en-US" dirty="0" err="1" smtClean="0">
                <a:solidFill>
                  <a:srgbClr val="1F497D"/>
                </a:solidFill>
                <a:latin typeface="Avenir Heavy"/>
                <a:cs typeface="Avenir Heavy"/>
              </a:rPr>
              <a:t>elifesciences.org</a:t>
            </a:r>
            <a:r>
              <a:rPr lang="en-US" dirty="0" smtClean="0">
                <a:solidFill>
                  <a:srgbClr val="1F497D"/>
                </a:solidFill>
                <a:latin typeface="Avenir Heavy"/>
                <a:cs typeface="Avenir Heavy"/>
              </a:rPr>
              <a:t>/Labs</a:t>
            </a:r>
            <a:endParaRPr lang="en-US" dirty="0">
              <a:solidFill>
                <a:srgbClr val="1F497D"/>
              </a:solidFill>
              <a:latin typeface="Avenir Heavy"/>
              <a:cs typeface="Avenir Heavy"/>
            </a:endParaRPr>
          </a:p>
        </p:txBody>
      </p:sp>
    </p:spTree>
    <p:extLst>
      <p:ext uri="{BB962C8B-B14F-4D97-AF65-F5344CB8AC3E}">
        <p14:creationId xmlns:p14="http://schemas.microsoft.com/office/powerpoint/2010/main" val="2990068007"/>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chor="t">
            <a:normAutofit/>
          </a:bodyPr>
          <a:lstStyle/>
          <a:p>
            <a:pPr marL="0" indent="0" algn="ctr">
              <a:buNone/>
            </a:pPr>
            <a:endParaRPr lang="en-US" sz="2000" dirty="0"/>
          </a:p>
          <a:p>
            <a:pPr marL="0" indent="0" algn="ctr">
              <a:buNone/>
            </a:pPr>
            <a:r>
              <a:rPr lang="en-US" sz="2000" dirty="0" smtClean="0"/>
              <a:t>“</a:t>
            </a:r>
            <a:r>
              <a:rPr lang="en-US" sz="2000" dirty="0"/>
              <a:t>It took me a couple of hours </a:t>
            </a:r>
            <a:r>
              <a:rPr lang="en-US" sz="2000" dirty="0" smtClean="0"/>
              <a:t>to</a:t>
            </a:r>
            <a:r>
              <a:rPr lang="is-IS" sz="2000" dirty="0" smtClean="0"/>
              <a:t>… </a:t>
            </a:r>
          </a:p>
          <a:p>
            <a:pPr marL="0" indent="0" algn="ctr">
              <a:buNone/>
            </a:pPr>
            <a:r>
              <a:rPr lang="en-US" sz="2000" dirty="0" smtClean="0"/>
              <a:t>REPRODUCE </a:t>
            </a:r>
            <a:r>
              <a:rPr lang="en-US" sz="2000" dirty="0"/>
              <a:t>EXACTLY the analysis presented </a:t>
            </a:r>
            <a:r>
              <a:rPr lang="en-US" sz="2000" dirty="0" smtClean="0"/>
              <a:t>in </a:t>
            </a:r>
            <a:r>
              <a:rPr lang="en-US" sz="2000" dirty="0"/>
              <a:t>the </a:t>
            </a:r>
            <a:r>
              <a:rPr lang="en-US" sz="2000" dirty="0" smtClean="0"/>
              <a:t>manuscript... </a:t>
            </a:r>
            <a:r>
              <a:rPr lang="en-US" sz="2000" dirty="0"/>
              <a:t>With few more hours, </a:t>
            </a:r>
            <a:r>
              <a:rPr lang="en-US" sz="2000" dirty="0" smtClean="0">
                <a:latin typeface="Avenir Heavy"/>
                <a:cs typeface="Avenir Heavy"/>
              </a:rPr>
              <a:t>I </a:t>
            </a:r>
            <a:r>
              <a:rPr lang="en-US" sz="2000" dirty="0">
                <a:latin typeface="Avenir Heavy"/>
                <a:cs typeface="Avenir Heavy"/>
              </a:rPr>
              <a:t>was able to modify the authors’ code</a:t>
            </a:r>
            <a:r>
              <a:rPr lang="en-US" sz="2000" dirty="0"/>
              <a:t> </a:t>
            </a:r>
            <a:endParaRPr lang="en-US" sz="2000" dirty="0" smtClean="0"/>
          </a:p>
          <a:p>
            <a:pPr marL="0" indent="0" algn="ctr">
              <a:buNone/>
            </a:pPr>
            <a:r>
              <a:rPr lang="en-US" sz="2000" dirty="0" smtClean="0"/>
              <a:t>to </a:t>
            </a:r>
            <a:r>
              <a:rPr lang="en-US" sz="2000" dirty="0"/>
              <a:t>change a linear scale for a log scale for their Fig. </a:t>
            </a:r>
            <a:r>
              <a:rPr lang="en-US" sz="2000" dirty="0" smtClean="0"/>
              <a:t>4.”</a:t>
            </a:r>
          </a:p>
          <a:p>
            <a:pPr marL="0" indent="0" algn="ctr">
              <a:buNone/>
            </a:pPr>
            <a:endParaRPr lang="en-US" sz="1200" dirty="0" smtClean="0"/>
          </a:p>
          <a:p>
            <a:pPr marL="0" indent="0" algn="ctr">
              <a:buNone/>
            </a:pPr>
            <a:r>
              <a:rPr lang="en-US" sz="1200" dirty="0" smtClean="0"/>
              <a:t>Christophe </a:t>
            </a:r>
            <a:r>
              <a:rPr lang="en-US" sz="1200" dirty="0" err="1" smtClean="0"/>
              <a:t>Pouzat</a:t>
            </a:r>
            <a:r>
              <a:rPr lang="en-US" sz="1200" dirty="0" smtClean="0"/>
              <a:t>, reviewer</a:t>
            </a:r>
            <a:br>
              <a:rPr lang="en-US" sz="1200" dirty="0" smtClean="0"/>
            </a:br>
            <a:r>
              <a:rPr lang="en-US" sz="1200" dirty="0" err="1" smtClean="0"/>
              <a:t>GigaScience</a:t>
            </a:r>
            <a:r>
              <a:rPr lang="en-US" sz="1200" dirty="0" smtClean="0"/>
              <a:t> blog</a:t>
            </a:r>
            <a:r>
              <a:rPr lang="en-US" sz="1200" dirty="0"/>
              <a:t>: </a:t>
            </a:r>
            <a:r>
              <a:rPr lang="en-US" sz="1200" dirty="0">
                <a:hlinkClick r:id="rId3"/>
              </a:rPr>
              <a:t>http://gigasciencejournal.com/blog/qa-on-dynamic-</a:t>
            </a:r>
            <a:r>
              <a:rPr lang="en-US" sz="1200" dirty="0" smtClean="0">
                <a:hlinkClick r:id="rId3"/>
              </a:rPr>
              <a:t>documents</a:t>
            </a:r>
            <a:r>
              <a:rPr lang="en-US" sz="1200" dirty="0"/>
              <a:t> </a:t>
            </a:r>
          </a:p>
        </p:txBody>
      </p:sp>
      <p:sp>
        <p:nvSpPr>
          <p:cNvPr id="4" name="Slide Number Placeholder 3"/>
          <p:cNvSpPr>
            <a:spLocks noGrp="1"/>
          </p:cNvSpPr>
          <p:nvPr>
            <p:ph type="sldNum" sz="quarter" idx="12"/>
          </p:nvPr>
        </p:nvSpPr>
        <p:spPr/>
        <p:txBody>
          <a:bodyPr/>
          <a:lstStyle/>
          <a:p>
            <a:fld id="{0D7FE77A-AD33-FE42-9524-9633142366B3}" type="slidenum">
              <a:rPr lang="en-US" smtClean="0"/>
              <a:t>33</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grpSp>
        <p:nvGrpSpPr>
          <p:cNvPr id="7" name="Group 6"/>
          <p:cNvGrpSpPr/>
          <p:nvPr/>
        </p:nvGrpSpPr>
        <p:grpSpPr>
          <a:xfrm>
            <a:off x="459612" y="5245158"/>
            <a:ext cx="8227188" cy="567392"/>
            <a:chOff x="458405" y="3761255"/>
            <a:chExt cx="8227188" cy="567392"/>
          </a:xfrm>
        </p:grpSpPr>
        <p:sp>
          <p:nvSpPr>
            <p:cNvPr id="8" name="Freeform 7"/>
            <p:cNvSpPr/>
            <p:nvPr/>
          </p:nvSpPr>
          <p:spPr>
            <a:xfrm>
              <a:off x="458405"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0 w 1418480"/>
                <a:gd name="connsiteY5"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480" h="567392">
                  <a:moveTo>
                    <a:pt x="0" y="0"/>
                  </a:moveTo>
                  <a:lnTo>
                    <a:pt x="1134784" y="0"/>
                  </a:lnTo>
                  <a:lnTo>
                    <a:pt x="1418480" y="283696"/>
                  </a:lnTo>
                  <a:lnTo>
                    <a:pt x="1134784" y="567392"/>
                  </a:lnTo>
                  <a:lnTo>
                    <a:pt x="0" y="567392"/>
                  </a:lnTo>
                  <a:lnTo>
                    <a:pt x="0" y="0"/>
                  </a:lnTo>
                  <a:close/>
                </a:path>
              </a:pathLst>
            </a:custGeom>
            <a:solidFill>
              <a:schemeClr val="accent5"/>
            </a:solidFill>
            <a:effectLst/>
          </p:spPr>
          <p:style>
            <a:lnRef idx="3">
              <a:schemeClr val="lt2">
                <a:hueOff val="0"/>
                <a:satOff val="0"/>
                <a:lumOff val="0"/>
                <a:alphaOff val="0"/>
              </a:schemeClr>
            </a:lnRef>
            <a:fillRef idx="1">
              <a:schemeClr val="dk2">
                <a:hueOff val="0"/>
                <a:satOff val="0"/>
                <a:lumOff val="0"/>
                <a:alphaOff val="0"/>
              </a:schemeClr>
            </a:fillRef>
            <a:effectRef idx="1">
              <a:scrgbClr r="0" g="0" b="0"/>
            </a:effectRef>
            <a:fontRef idx="minor">
              <a:schemeClr val="lt1"/>
            </a:fontRef>
          </p:style>
          <p:txBody>
            <a:bodyPr spcFirstLastPara="0" vert="horz" wrap="square" lIns="69342" tIns="34671" rIns="159184" bIns="34671" numCol="1" spcCol="1270" anchor="ctr" anchorCtr="0">
              <a:noAutofit/>
            </a:bodyPr>
            <a:lstStyle/>
            <a:p>
              <a:pPr lvl="0" algn="ctr" defTabSz="577850">
                <a:lnSpc>
                  <a:spcPct val="90000"/>
                </a:lnSpc>
                <a:spcBef>
                  <a:spcPct val="0"/>
                </a:spcBef>
                <a:spcAft>
                  <a:spcPct val="35000"/>
                </a:spcAft>
              </a:pPr>
              <a:r>
                <a:rPr lang="en-US" sz="1300" kern="1200" dirty="0" smtClean="0"/>
                <a:t>Publish</a:t>
              </a:r>
              <a:endParaRPr lang="en-US" sz="1300" kern="1200" dirty="0"/>
            </a:p>
          </p:txBody>
        </p:sp>
        <p:sp>
          <p:nvSpPr>
            <p:cNvPr id="9" name="Freeform 8"/>
            <p:cNvSpPr/>
            <p:nvPr/>
          </p:nvSpPr>
          <p:spPr>
            <a:xfrm>
              <a:off x="1593190"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Describe</a:t>
              </a:r>
              <a:endParaRPr lang="en-US" sz="1300" kern="1200" dirty="0"/>
            </a:p>
          </p:txBody>
        </p:sp>
        <p:sp>
          <p:nvSpPr>
            <p:cNvPr id="10" name="Freeform 9"/>
            <p:cNvSpPr/>
            <p:nvPr/>
          </p:nvSpPr>
          <p:spPr>
            <a:xfrm>
              <a:off x="272797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Interact</a:t>
              </a:r>
              <a:endParaRPr lang="en-US" sz="1300" kern="1200" dirty="0"/>
            </a:p>
          </p:txBody>
        </p:sp>
        <p:sp>
          <p:nvSpPr>
            <p:cNvPr id="11" name="Freeform 10"/>
            <p:cNvSpPr/>
            <p:nvPr/>
          </p:nvSpPr>
          <p:spPr>
            <a:xfrm>
              <a:off x="3862759"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tx2"/>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Reproduce</a:t>
              </a:r>
              <a:endParaRPr lang="en-US" sz="1300" kern="1200" dirty="0"/>
            </a:p>
          </p:txBody>
        </p:sp>
        <p:sp>
          <p:nvSpPr>
            <p:cNvPr id="12" name="Freeform 11"/>
            <p:cNvSpPr/>
            <p:nvPr/>
          </p:nvSpPr>
          <p:spPr>
            <a:xfrm>
              <a:off x="499754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tx2"/>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smtClean="0"/>
                <a:t>Update</a:t>
              </a:r>
              <a:endParaRPr lang="en-US" sz="1300" kern="1200" dirty="0"/>
            </a:p>
          </p:txBody>
        </p:sp>
        <p:sp>
          <p:nvSpPr>
            <p:cNvPr id="13" name="Freeform 12"/>
            <p:cNvSpPr/>
            <p:nvPr/>
          </p:nvSpPr>
          <p:spPr>
            <a:xfrm>
              <a:off x="6132328"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Link</a:t>
              </a:r>
              <a:endParaRPr lang="en-US" sz="1300" kern="1200" dirty="0"/>
            </a:p>
          </p:txBody>
        </p:sp>
        <p:sp>
          <p:nvSpPr>
            <p:cNvPr id="14" name="Freeform 13"/>
            <p:cNvSpPr/>
            <p:nvPr/>
          </p:nvSpPr>
          <p:spPr>
            <a:xfrm>
              <a:off x="7267113"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err="1" smtClean="0"/>
                <a:t>Recognise</a:t>
              </a:r>
              <a:endParaRPr lang="en-US" sz="1300" kern="1200" dirty="0"/>
            </a:p>
          </p:txBody>
        </p:sp>
      </p:grpSp>
    </p:spTree>
    <p:extLst>
      <p:ext uri="{BB962C8B-B14F-4D97-AF65-F5344CB8AC3E}">
        <p14:creationId xmlns:p14="http://schemas.microsoft.com/office/powerpoint/2010/main" val="720377524"/>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Credit</a:t>
            </a: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34</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grpSp>
        <p:nvGrpSpPr>
          <p:cNvPr id="7" name="Group 6"/>
          <p:cNvGrpSpPr/>
          <p:nvPr/>
        </p:nvGrpSpPr>
        <p:grpSpPr>
          <a:xfrm>
            <a:off x="459612" y="5245158"/>
            <a:ext cx="8227188" cy="567392"/>
            <a:chOff x="458405" y="3761255"/>
            <a:chExt cx="8227188" cy="567392"/>
          </a:xfrm>
        </p:grpSpPr>
        <p:sp>
          <p:nvSpPr>
            <p:cNvPr id="8" name="Freeform 7"/>
            <p:cNvSpPr/>
            <p:nvPr/>
          </p:nvSpPr>
          <p:spPr>
            <a:xfrm>
              <a:off x="458405"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0 w 1418480"/>
                <a:gd name="connsiteY5"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480" h="567392">
                  <a:moveTo>
                    <a:pt x="0" y="0"/>
                  </a:moveTo>
                  <a:lnTo>
                    <a:pt x="1134784" y="0"/>
                  </a:lnTo>
                  <a:lnTo>
                    <a:pt x="1418480" y="283696"/>
                  </a:lnTo>
                  <a:lnTo>
                    <a:pt x="1134784" y="567392"/>
                  </a:lnTo>
                  <a:lnTo>
                    <a:pt x="0" y="567392"/>
                  </a:lnTo>
                  <a:lnTo>
                    <a:pt x="0" y="0"/>
                  </a:lnTo>
                  <a:close/>
                </a:path>
              </a:pathLst>
            </a:custGeom>
            <a:solidFill>
              <a:srgbClr val="0A9DD9"/>
            </a:solidFill>
            <a:effectLst/>
          </p:spPr>
          <p:style>
            <a:lnRef idx="3">
              <a:schemeClr val="lt2">
                <a:hueOff val="0"/>
                <a:satOff val="0"/>
                <a:lumOff val="0"/>
                <a:alphaOff val="0"/>
              </a:schemeClr>
            </a:lnRef>
            <a:fillRef idx="1">
              <a:schemeClr val="dk2">
                <a:hueOff val="0"/>
                <a:satOff val="0"/>
                <a:lumOff val="0"/>
                <a:alphaOff val="0"/>
              </a:schemeClr>
            </a:fillRef>
            <a:effectRef idx="1">
              <a:scrgbClr r="0" g="0" b="0"/>
            </a:effectRef>
            <a:fontRef idx="minor">
              <a:schemeClr val="lt1"/>
            </a:fontRef>
          </p:style>
          <p:txBody>
            <a:bodyPr spcFirstLastPara="0" vert="horz" wrap="square" lIns="69342" tIns="34671" rIns="159184" bIns="34671" numCol="1" spcCol="1270" anchor="ctr" anchorCtr="0">
              <a:noAutofit/>
            </a:bodyPr>
            <a:lstStyle/>
            <a:p>
              <a:pPr lvl="0" algn="ctr" defTabSz="577850">
                <a:lnSpc>
                  <a:spcPct val="90000"/>
                </a:lnSpc>
                <a:spcBef>
                  <a:spcPct val="0"/>
                </a:spcBef>
                <a:spcAft>
                  <a:spcPct val="35000"/>
                </a:spcAft>
              </a:pPr>
              <a:r>
                <a:rPr lang="en-US" sz="1300" kern="1200" dirty="0" smtClean="0"/>
                <a:t>Publish</a:t>
              </a:r>
              <a:endParaRPr lang="en-US" sz="1300" kern="1200" dirty="0"/>
            </a:p>
          </p:txBody>
        </p:sp>
        <p:sp>
          <p:nvSpPr>
            <p:cNvPr id="9" name="Freeform 8"/>
            <p:cNvSpPr/>
            <p:nvPr/>
          </p:nvSpPr>
          <p:spPr>
            <a:xfrm>
              <a:off x="1593190"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rgbClr val="0A9DD9"/>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Describe</a:t>
              </a:r>
              <a:endParaRPr lang="en-US" sz="1300" kern="1200" dirty="0"/>
            </a:p>
          </p:txBody>
        </p:sp>
        <p:sp>
          <p:nvSpPr>
            <p:cNvPr id="10" name="Freeform 9"/>
            <p:cNvSpPr/>
            <p:nvPr/>
          </p:nvSpPr>
          <p:spPr>
            <a:xfrm>
              <a:off x="272797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Interact</a:t>
              </a:r>
              <a:endParaRPr lang="en-US" sz="1300" kern="1200" dirty="0"/>
            </a:p>
          </p:txBody>
        </p:sp>
        <p:sp>
          <p:nvSpPr>
            <p:cNvPr id="11" name="Freeform 10"/>
            <p:cNvSpPr/>
            <p:nvPr/>
          </p:nvSpPr>
          <p:spPr>
            <a:xfrm>
              <a:off x="3862759"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Reproduce</a:t>
              </a:r>
              <a:endParaRPr lang="en-US" sz="1300" kern="1200" dirty="0"/>
            </a:p>
          </p:txBody>
        </p:sp>
        <p:sp>
          <p:nvSpPr>
            <p:cNvPr id="12" name="Freeform 11"/>
            <p:cNvSpPr/>
            <p:nvPr/>
          </p:nvSpPr>
          <p:spPr>
            <a:xfrm>
              <a:off x="499754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smtClean="0"/>
                <a:t>Update</a:t>
              </a:r>
              <a:endParaRPr lang="en-US" sz="1300" kern="1200" dirty="0"/>
            </a:p>
          </p:txBody>
        </p:sp>
        <p:sp>
          <p:nvSpPr>
            <p:cNvPr id="13" name="Freeform 12"/>
            <p:cNvSpPr/>
            <p:nvPr/>
          </p:nvSpPr>
          <p:spPr>
            <a:xfrm>
              <a:off x="6132328"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rgbClr val="1F497D"/>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err="1" smtClean="0"/>
                <a:t>Recognise</a:t>
              </a:r>
              <a:endParaRPr lang="en-US" sz="1300" kern="1200" dirty="0"/>
            </a:p>
          </p:txBody>
        </p:sp>
        <p:sp>
          <p:nvSpPr>
            <p:cNvPr id="14" name="Freeform 13"/>
            <p:cNvSpPr/>
            <p:nvPr/>
          </p:nvSpPr>
          <p:spPr>
            <a:xfrm>
              <a:off x="7267113"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dirty="0" smtClean="0"/>
                <a:t>Link</a:t>
              </a:r>
              <a:endParaRPr lang="en-US" sz="1300" kern="1200" dirty="0"/>
            </a:p>
          </p:txBody>
        </p:sp>
      </p:grpSp>
      <p:pic>
        <p:nvPicPr>
          <p:cNvPr id="15" name="Picture 14" descr="OSF open data badge.png"/>
          <p:cNvPicPr>
            <a:picLocks noChangeAspect="1"/>
          </p:cNvPicPr>
          <p:nvPr/>
        </p:nvPicPr>
        <p:blipFill rotWithShape="1">
          <a:blip r:embed="rId3">
            <a:extLst>
              <a:ext uri="{28A0092B-C50C-407E-A947-70E740481C1C}">
                <a14:useLocalDpi xmlns:a14="http://schemas.microsoft.com/office/drawing/2010/main" val="0"/>
              </a:ext>
            </a:extLst>
          </a:blip>
          <a:srcRect r="26234" b="8776"/>
          <a:stretch/>
        </p:blipFill>
        <p:spPr>
          <a:xfrm>
            <a:off x="1916421" y="2188596"/>
            <a:ext cx="5311158" cy="2263088"/>
          </a:xfrm>
          <a:prstGeom prst="rect">
            <a:avLst/>
          </a:prstGeom>
        </p:spPr>
      </p:pic>
      <p:pic>
        <p:nvPicPr>
          <p:cNvPr id="18" name="Picture 17" descr="cos_stack.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07579" y="1535502"/>
            <a:ext cx="720000" cy="460409"/>
          </a:xfrm>
          <a:prstGeom prst="rect">
            <a:avLst/>
          </a:prstGeom>
        </p:spPr>
      </p:pic>
    </p:spTree>
    <p:extLst>
      <p:ext uri="{BB962C8B-B14F-4D97-AF65-F5344CB8AC3E}">
        <p14:creationId xmlns:p14="http://schemas.microsoft.com/office/powerpoint/2010/main" val="341783070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35</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pic>
        <p:nvPicPr>
          <p:cNvPr id="3" name="Picture 2" descr="journal.pbio.1002456.g00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4315" y="1238550"/>
            <a:ext cx="4830314" cy="4320000"/>
          </a:xfrm>
          <a:prstGeom prst="rect">
            <a:avLst/>
          </a:prstGeom>
        </p:spPr>
      </p:pic>
      <p:sp>
        <p:nvSpPr>
          <p:cNvPr id="17" name="TextBox 16"/>
          <p:cNvSpPr txBox="1"/>
          <p:nvPr/>
        </p:nvSpPr>
        <p:spPr>
          <a:xfrm>
            <a:off x="2232526" y="5757365"/>
            <a:ext cx="4786946" cy="261610"/>
          </a:xfrm>
          <a:prstGeom prst="rect">
            <a:avLst/>
          </a:prstGeom>
          <a:noFill/>
        </p:spPr>
        <p:txBody>
          <a:bodyPr wrap="square" rtlCol="0">
            <a:spAutoFit/>
          </a:bodyPr>
          <a:lstStyle/>
          <a:p>
            <a:pPr algn="r"/>
            <a:r>
              <a:rPr lang="fi-FI" sz="1100" dirty="0" smtClean="0">
                <a:solidFill>
                  <a:schemeClr val="tx1">
                    <a:lumMod val="65000"/>
                    <a:lumOff val="35000"/>
                  </a:schemeClr>
                </a:solidFill>
                <a:latin typeface="Avenir Book"/>
                <a:cs typeface="Avenir Book"/>
              </a:rPr>
              <a:t>PLOS </a:t>
            </a:r>
            <a:r>
              <a:rPr lang="fi-FI" sz="1100" dirty="0" err="1" smtClean="0">
                <a:solidFill>
                  <a:schemeClr val="tx1">
                    <a:lumMod val="65000"/>
                    <a:lumOff val="35000"/>
                  </a:schemeClr>
                </a:solidFill>
                <a:latin typeface="Avenir Book"/>
                <a:cs typeface="Avenir Book"/>
              </a:rPr>
              <a:t>Biology</a:t>
            </a:r>
            <a:r>
              <a:rPr lang="fi-FI" sz="1100" dirty="0" smtClean="0">
                <a:solidFill>
                  <a:schemeClr val="tx1">
                    <a:lumMod val="65000"/>
                    <a:lumOff val="35000"/>
                  </a:schemeClr>
                </a:solidFill>
                <a:latin typeface="Avenir Book"/>
                <a:cs typeface="Avenir Book"/>
              </a:rPr>
              <a:t>, 2016; </a:t>
            </a:r>
            <a:r>
              <a:rPr lang="pt-BR" sz="1100" dirty="0" err="1">
                <a:solidFill>
                  <a:schemeClr val="tx1">
                    <a:lumMod val="65000"/>
                    <a:lumOff val="35000"/>
                  </a:schemeClr>
                </a:solidFill>
                <a:latin typeface="Avenir Book"/>
                <a:cs typeface="Avenir Book"/>
              </a:rPr>
              <a:t>https</a:t>
            </a:r>
            <a:r>
              <a:rPr lang="pt-BR" sz="1100" dirty="0">
                <a:solidFill>
                  <a:schemeClr val="tx1">
                    <a:lumMod val="65000"/>
                    <a:lumOff val="35000"/>
                  </a:schemeClr>
                </a:solidFill>
                <a:latin typeface="Avenir Book"/>
                <a:cs typeface="Avenir Book"/>
              </a:rPr>
              <a:t>://</a:t>
            </a:r>
            <a:r>
              <a:rPr lang="pt-BR" sz="1100" dirty="0" err="1">
                <a:solidFill>
                  <a:schemeClr val="tx1">
                    <a:lumMod val="65000"/>
                    <a:lumOff val="35000"/>
                  </a:schemeClr>
                </a:solidFill>
                <a:latin typeface="Avenir Book"/>
                <a:cs typeface="Avenir Book"/>
              </a:rPr>
              <a:t>doi.org</a:t>
            </a:r>
            <a:r>
              <a:rPr lang="pt-BR" sz="1100" dirty="0">
                <a:solidFill>
                  <a:schemeClr val="tx1">
                    <a:lumMod val="65000"/>
                    <a:lumOff val="35000"/>
                  </a:schemeClr>
                </a:solidFill>
                <a:latin typeface="Avenir Book"/>
                <a:cs typeface="Avenir Book"/>
              </a:rPr>
              <a:t>/10.1371/journal.pbio.1002456.</a:t>
            </a:r>
            <a:r>
              <a:rPr lang="pt-BR" sz="1100" dirty="0" smtClean="0">
                <a:solidFill>
                  <a:schemeClr val="tx1">
                    <a:lumMod val="65000"/>
                    <a:lumOff val="35000"/>
                  </a:schemeClr>
                </a:solidFill>
                <a:latin typeface="Avenir Book"/>
                <a:cs typeface="Avenir Book"/>
              </a:rPr>
              <a:t>g002</a:t>
            </a:r>
            <a:endParaRPr lang="en-US" sz="1100" dirty="0">
              <a:solidFill>
                <a:schemeClr val="tx1">
                  <a:lumMod val="65000"/>
                  <a:lumOff val="35000"/>
                </a:schemeClr>
              </a:solidFill>
              <a:latin typeface="Avenir Book"/>
              <a:cs typeface="Avenir Book"/>
            </a:endParaRPr>
          </a:p>
        </p:txBody>
      </p:sp>
    </p:spTree>
    <p:extLst>
      <p:ext uri="{BB962C8B-B14F-4D97-AF65-F5344CB8AC3E}">
        <p14:creationId xmlns:p14="http://schemas.microsoft.com/office/powerpoint/2010/main" val="1748052076"/>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36</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pic>
        <p:nvPicPr>
          <p:cNvPr id="8" name="Picture 7" descr="open data bagdes increase data shari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2000" y="1246439"/>
            <a:ext cx="4860000" cy="4365123"/>
          </a:xfrm>
          <a:prstGeom prst="rect">
            <a:avLst/>
          </a:prstGeom>
        </p:spPr>
      </p:pic>
      <p:sp>
        <p:nvSpPr>
          <p:cNvPr id="10" name="TextBox 9"/>
          <p:cNvSpPr txBox="1"/>
          <p:nvPr/>
        </p:nvSpPr>
        <p:spPr>
          <a:xfrm>
            <a:off x="2232526" y="5757365"/>
            <a:ext cx="4786946" cy="261610"/>
          </a:xfrm>
          <a:prstGeom prst="rect">
            <a:avLst/>
          </a:prstGeom>
          <a:noFill/>
        </p:spPr>
        <p:txBody>
          <a:bodyPr wrap="square" rtlCol="0">
            <a:spAutoFit/>
          </a:bodyPr>
          <a:lstStyle/>
          <a:p>
            <a:pPr algn="r"/>
            <a:r>
              <a:rPr lang="fi-FI" sz="1100" dirty="0" smtClean="0">
                <a:solidFill>
                  <a:schemeClr val="tx1">
                    <a:lumMod val="65000"/>
                    <a:lumOff val="35000"/>
                  </a:schemeClr>
                </a:solidFill>
                <a:latin typeface="Avenir Book"/>
                <a:cs typeface="Avenir Book"/>
              </a:rPr>
              <a:t>PLOS </a:t>
            </a:r>
            <a:r>
              <a:rPr lang="fi-FI" sz="1100" dirty="0" err="1" smtClean="0">
                <a:solidFill>
                  <a:schemeClr val="tx1">
                    <a:lumMod val="65000"/>
                    <a:lumOff val="35000"/>
                  </a:schemeClr>
                </a:solidFill>
                <a:latin typeface="Avenir Book"/>
                <a:cs typeface="Avenir Book"/>
              </a:rPr>
              <a:t>Biology</a:t>
            </a:r>
            <a:r>
              <a:rPr lang="fi-FI" sz="1100" dirty="0" smtClean="0">
                <a:solidFill>
                  <a:schemeClr val="tx1">
                    <a:lumMod val="65000"/>
                    <a:lumOff val="35000"/>
                  </a:schemeClr>
                </a:solidFill>
                <a:latin typeface="Avenir Book"/>
                <a:cs typeface="Avenir Book"/>
              </a:rPr>
              <a:t>, 2016; </a:t>
            </a:r>
            <a:r>
              <a:rPr lang="pt-BR" sz="1100" dirty="0" err="1">
                <a:solidFill>
                  <a:schemeClr val="tx1">
                    <a:lumMod val="65000"/>
                    <a:lumOff val="35000"/>
                  </a:schemeClr>
                </a:solidFill>
                <a:latin typeface="Avenir Book"/>
                <a:cs typeface="Avenir Book"/>
              </a:rPr>
              <a:t>https</a:t>
            </a:r>
            <a:r>
              <a:rPr lang="pt-BR" sz="1100" dirty="0">
                <a:solidFill>
                  <a:schemeClr val="tx1">
                    <a:lumMod val="65000"/>
                    <a:lumOff val="35000"/>
                  </a:schemeClr>
                </a:solidFill>
                <a:latin typeface="Avenir Book"/>
                <a:cs typeface="Avenir Book"/>
              </a:rPr>
              <a:t>://</a:t>
            </a:r>
            <a:r>
              <a:rPr lang="pt-BR" sz="1100" dirty="0" err="1">
                <a:solidFill>
                  <a:schemeClr val="tx1">
                    <a:lumMod val="65000"/>
                    <a:lumOff val="35000"/>
                  </a:schemeClr>
                </a:solidFill>
                <a:latin typeface="Avenir Book"/>
                <a:cs typeface="Avenir Book"/>
              </a:rPr>
              <a:t>doi.org</a:t>
            </a:r>
            <a:r>
              <a:rPr lang="pt-BR" sz="1100" dirty="0">
                <a:solidFill>
                  <a:schemeClr val="tx1">
                    <a:lumMod val="65000"/>
                    <a:lumOff val="35000"/>
                  </a:schemeClr>
                </a:solidFill>
                <a:latin typeface="Avenir Book"/>
                <a:cs typeface="Avenir Book"/>
              </a:rPr>
              <a:t>/10.1371/journal.pbio.1002456.</a:t>
            </a:r>
            <a:r>
              <a:rPr lang="pt-BR" sz="1100" dirty="0" smtClean="0">
                <a:solidFill>
                  <a:schemeClr val="tx1">
                    <a:lumMod val="65000"/>
                    <a:lumOff val="35000"/>
                  </a:schemeClr>
                </a:solidFill>
                <a:latin typeface="Avenir Book"/>
                <a:cs typeface="Avenir Book"/>
              </a:rPr>
              <a:t>g002</a:t>
            </a:r>
            <a:endParaRPr lang="en-US" sz="1100" dirty="0">
              <a:solidFill>
                <a:schemeClr val="tx1">
                  <a:lumMod val="65000"/>
                  <a:lumOff val="35000"/>
                </a:schemeClr>
              </a:solidFill>
              <a:latin typeface="Avenir Book"/>
              <a:cs typeface="Avenir Book"/>
            </a:endParaRPr>
          </a:p>
        </p:txBody>
      </p:sp>
    </p:spTree>
    <p:extLst>
      <p:ext uri="{BB962C8B-B14F-4D97-AF65-F5344CB8AC3E}">
        <p14:creationId xmlns:p14="http://schemas.microsoft.com/office/powerpoint/2010/main" val="503763082"/>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37</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pic>
        <p:nvPicPr>
          <p:cNvPr id="3" name="Picture 2" descr="RR EPFL main-pag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6000" y="838200"/>
            <a:ext cx="7272000" cy="4110038"/>
          </a:xfrm>
          <a:prstGeom prst="rect">
            <a:avLst/>
          </a:prstGeom>
        </p:spPr>
      </p:pic>
      <p:grpSp>
        <p:nvGrpSpPr>
          <p:cNvPr id="15" name="Group 14"/>
          <p:cNvGrpSpPr/>
          <p:nvPr/>
        </p:nvGrpSpPr>
        <p:grpSpPr>
          <a:xfrm>
            <a:off x="459612" y="5245158"/>
            <a:ext cx="8227188" cy="567392"/>
            <a:chOff x="458405" y="3761255"/>
            <a:chExt cx="8227188" cy="567392"/>
          </a:xfrm>
        </p:grpSpPr>
        <p:sp>
          <p:nvSpPr>
            <p:cNvPr id="16" name="Freeform 15"/>
            <p:cNvSpPr/>
            <p:nvPr/>
          </p:nvSpPr>
          <p:spPr>
            <a:xfrm>
              <a:off x="458405"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0 w 1418480"/>
                <a:gd name="connsiteY5"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480" h="567392">
                  <a:moveTo>
                    <a:pt x="0" y="0"/>
                  </a:moveTo>
                  <a:lnTo>
                    <a:pt x="1134784" y="0"/>
                  </a:lnTo>
                  <a:lnTo>
                    <a:pt x="1418480" y="283696"/>
                  </a:lnTo>
                  <a:lnTo>
                    <a:pt x="1134784" y="567392"/>
                  </a:lnTo>
                  <a:lnTo>
                    <a:pt x="0" y="567392"/>
                  </a:lnTo>
                  <a:lnTo>
                    <a:pt x="0" y="0"/>
                  </a:lnTo>
                  <a:close/>
                </a:path>
              </a:pathLst>
            </a:custGeom>
            <a:solidFill>
              <a:srgbClr val="0A9DD9"/>
            </a:solidFill>
            <a:effectLst/>
          </p:spPr>
          <p:style>
            <a:lnRef idx="3">
              <a:schemeClr val="lt2">
                <a:hueOff val="0"/>
                <a:satOff val="0"/>
                <a:lumOff val="0"/>
                <a:alphaOff val="0"/>
              </a:schemeClr>
            </a:lnRef>
            <a:fillRef idx="1">
              <a:schemeClr val="dk2">
                <a:hueOff val="0"/>
                <a:satOff val="0"/>
                <a:lumOff val="0"/>
                <a:alphaOff val="0"/>
              </a:schemeClr>
            </a:fillRef>
            <a:effectRef idx="1">
              <a:scrgbClr r="0" g="0" b="0"/>
            </a:effectRef>
            <a:fontRef idx="minor">
              <a:schemeClr val="lt1"/>
            </a:fontRef>
          </p:style>
          <p:txBody>
            <a:bodyPr spcFirstLastPara="0" vert="horz" wrap="square" lIns="69342" tIns="34671" rIns="159184" bIns="34671" numCol="1" spcCol="1270" anchor="ctr" anchorCtr="0">
              <a:noAutofit/>
            </a:bodyPr>
            <a:lstStyle/>
            <a:p>
              <a:pPr lvl="0" algn="ctr" defTabSz="577850">
                <a:lnSpc>
                  <a:spcPct val="90000"/>
                </a:lnSpc>
                <a:spcBef>
                  <a:spcPct val="0"/>
                </a:spcBef>
                <a:spcAft>
                  <a:spcPct val="35000"/>
                </a:spcAft>
              </a:pPr>
              <a:r>
                <a:rPr lang="en-US" sz="1300" kern="1200" dirty="0" smtClean="0"/>
                <a:t>Publish</a:t>
              </a:r>
              <a:endParaRPr lang="en-US" sz="1300" kern="1200" dirty="0"/>
            </a:p>
          </p:txBody>
        </p:sp>
        <p:sp>
          <p:nvSpPr>
            <p:cNvPr id="17" name="Freeform 16"/>
            <p:cNvSpPr/>
            <p:nvPr/>
          </p:nvSpPr>
          <p:spPr>
            <a:xfrm>
              <a:off x="1593190"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rgbClr val="0A9DD9"/>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Describe</a:t>
              </a:r>
              <a:endParaRPr lang="en-US" sz="1300" kern="1200" dirty="0"/>
            </a:p>
          </p:txBody>
        </p:sp>
        <p:sp>
          <p:nvSpPr>
            <p:cNvPr id="18" name="Freeform 17"/>
            <p:cNvSpPr/>
            <p:nvPr/>
          </p:nvSpPr>
          <p:spPr>
            <a:xfrm>
              <a:off x="272797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Interact</a:t>
              </a:r>
              <a:endParaRPr lang="en-US" sz="1300" kern="1200" dirty="0"/>
            </a:p>
          </p:txBody>
        </p:sp>
        <p:sp>
          <p:nvSpPr>
            <p:cNvPr id="19" name="Freeform 18"/>
            <p:cNvSpPr/>
            <p:nvPr/>
          </p:nvSpPr>
          <p:spPr>
            <a:xfrm>
              <a:off x="3862759"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Reproduce</a:t>
              </a:r>
              <a:endParaRPr lang="en-US" sz="1300" kern="1200" dirty="0"/>
            </a:p>
          </p:txBody>
        </p:sp>
        <p:sp>
          <p:nvSpPr>
            <p:cNvPr id="20" name="Freeform 19"/>
            <p:cNvSpPr/>
            <p:nvPr/>
          </p:nvSpPr>
          <p:spPr>
            <a:xfrm>
              <a:off x="499754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smtClean="0"/>
                <a:t>Update</a:t>
              </a:r>
              <a:endParaRPr lang="en-US" sz="1300" kern="1200" dirty="0"/>
            </a:p>
          </p:txBody>
        </p:sp>
        <p:sp>
          <p:nvSpPr>
            <p:cNvPr id="21" name="Freeform 20"/>
            <p:cNvSpPr/>
            <p:nvPr/>
          </p:nvSpPr>
          <p:spPr>
            <a:xfrm>
              <a:off x="6132328"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rgbClr val="1F497D"/>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err="1" smtClean="0"/>
                <a:t>Recognise</a:t>
              </a:r>
              <a:endParaRPr lang="en-US" sz="1300" kern="1200" dirty="0"/>
            </a:p>
          </p:txBody>
        </p:sp>
        <p:sp>
          <p:nvSpPr>
            <p:cNvPr id="22" name="Freeform 21"/>
            <p:cNvSpPr/>
            <p:nvPr/>
          </p:nvSpPr>
          <p:spPr>
            <a:xfrm>
              <a:off x="7267113"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dirty="0" smtClean="0"/>
                <a:t>Link</a:t>
              </a:r>
              <a:endParaRPr lang="en-US" sz="1300" kern="1200" dirty="0"/>
            </a:p>
          </p:txBody>
        </p:sp>
      </p:grpSp>
    </p:spTree>
    <p:extLst>
      <p:ext uri="{BB962C8B-B14F-4D97-AF65-F5344CB8AC3E}">
        <p14:creationId xmlns:p14="http://schemas.microsoft.com/office/powerpoint/2010/main" val="3440183028"/>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38</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pic>
        <p:nvPicPr>
          <p:cNvPr id="3" name="Picture 2" descr="RR EPFL main-pag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568" y="-38710"/>
            <a:ext cx="10225136" cy="5779111"/>
          </a:xfrm>
          <a:prstGeom prst="rect">
            <a:avLst/>
          </a:prstGeom>
        </p:spPr>
      </p:pic>
    </p:spTree>
    <p:extLst>
      <p:ext uri="{BB962C8B-B14F-4D97-AF65-F5344CB8AC3E}">
        <p14:creationId xmlns:p14="http://schemas.microsoft.com/office/powerpoint/2010/main" val="641089786"/>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39</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pic>
        <p:nvPicPr>
          <p:cNvPr id="15" name="Picture 14" descr="RR EPFL rate my cod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000" y="-25388"/>
            <a:ext cx="10224000" cy="6344937"/>
          </a:xfrm>
          <a:prstGeom prst="rect">
            <a:avLst/>
          </a:prstGeom>
        </p:spPr>
      </p:pic>
    </p:spTree>
    <p:extLst>
      <p:ext uri="{BB962C8B-B14F-4D97-AF65-F5344CB8AC3E}">
        <p14:creationId xmlns:p14="http://schemas.microsoft.com/office/powerpoint/2010/main" val="9961929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D7FE77A-AD33-FE42-9524-9633142366B3}" type="slidenum">
              <a:rPr lang="en-US" smtClean="0"/>
              <a:t>4</a:t>
            </a:fld>
            <a:endParaRPr lang="en-US"/>
          </a:p>
        </p:txBody>
      </p:sp>
      <p:sp>
        <p:nvSpPr>
          <p:cNvPr id="4" name="TextBox 3"/>
          <p:cNvSpPr txBox="1"/>
          <p:nvPr/>
        </p:nvSpPr>
        <p:spPr>
          <a:xfrm>
            <a:off x="0" y="4364237"/>
            <a:ext cx="9144000" cy="307777"/>
          </a:xfrm>
          <a:prstGeom prst="rect">
            <a:avLst/>
          </a:prstGeom>
          <a:noFill/>
        </p:spPr>
        <p:txBody>
          <a:bodyPr wrap="square" rtlCol="0">
            <a:spAutoFit/>
          </a:bodyPr>
          <a:lstStyle/>
          <a:p>
            <a:pPr algn="ctr"/>
            <a:r>
              <a:rPr lang="en-US" sz="1400">
                <a:solidFill>
                  <a:srgbClr val="595959"/>
                </a:solidFill>
                <a:latin typeface="Avenir Book"/>
                <a:cs typeface="Avenir Book"/>
              </a:rPr>
              <a:t>eLife is a non-profit organisation inspired by research funders and led by scientists</a:t>
            </a:r>
          </a:p>
        </p:txBody>
      </p:sp>
      <p:sp>
        <p:nvSpPr>
          <p:cNvPr id="6" name="Footer Placeholder 2"/>
          <p:cNvSpPr>
            <a:spLocks noGrp="1"/>
          </p:cNvSpPr>
          <p:nvPr>
            <p:ph type="ftr" sz="quarter" idx="3"/>
          </p:nvPr>
        </p:nvSpPr>
        <p:spPr>
          <a:xfrm>
            <a:off x="691353" y="6242052"/>
            <a:ext cx="4284737" cy="365125"/>
          </a:xfrm>
        </p:spPr>
        <p:txBody>
          <a:bodyPr/>
          <a:lstStyle/>
          <a:p>
            <a:r>
              <a:rPr lang="en-US" dirty="0" err="1"/>
              <a:t>elifesciences.org</a:t>
            </a:r>
            <a:endParaRPr lang="en-US" dirty="0"/>
          </a:p>
        </p:txBody>
      </p:sp>
      <p:pic>
        <p:nvPicPr>
          <p:cNvPr id="3" name="Picture 2" descr="slide-4.png"/>
          <p:cNvPicPr>
            <a:picLocks noChangeAspect="1"/>
          </p:cNvPicPr>
          <p:nvPr/>
        </p:nvPicPr>
        <p:blipFill rotWithShape="1">
          <a:blip r:embed="rId3">
            <a:extLst>
              <a:ext uri="{28A0092B-C50C-407E-A947-70E740481C1C}">
                <a14:useLocalDpi xmlns:a14="http://schemas.microsoft.com/office/drawing/2010/main" val="0"/>
              </a:ext>
            </a:extLst>
          </a:blip>
          <a:srcRect t="31618" b="39304"/>
          <a:stretch/>
        </p:blipFill>
        <p:spPr>
          <a:xfrm>
            <a:off x="0" y="2516477"/>
            <a:ext cx="9144000" cy="1495645"/>
          </a:xfrm>
          <a:prstGeom prst="rect">
            <a:avLst/>
          </a:prstGeom>
        </p:spPr>
      </p:pic>
      <p:sp>
        <p:nvSpPr>
          <p:cNvPr id="5" name="Title 4"/>
          <p:cNvSpPr>
            <a:spLocks noGrp="1"/>
          </p:cNvSpPr>
          <p:nvPr>
            <p:ph type="title" idx="4294967295"/>
          </p:nvPr>
        </p:nvSpPr>
        <p:spPr/>
        <p:txBody>
          <a:bodyPr/>
          <a:lstStyle/>
          <a:p>
            <a:endParaRPr lang="en-US" dirty="0"/>
          </a:p>
        </p:txBody>
      </p:sp>
    </p:spTree>
    <p:extLst>
      <p:ext uri="{BB962C8B-B14F-4D97-AF65-F5344CB8AC3E}">
        <p14:creationId xmlns:p14="http://schemas.microsoft.com/office/powerpoint/2010/main" val="1117006619"/>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40</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pic>
        <p:nvPicPr>
          <p:cNvPr id="3" name="Picture 2" descr="RR EPFL data and code stat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000" y="-16933"/>
            <a:ext cx="10224000" cy="5735239"/>
          </a:xfrm>
          <a:prstGeom prst="rect">
            <a:avLst/>
          </a:prstGeom>
        </p:spPr>
      </p:pic>
    </p:spTree>
    <p:extLst>
      <p:ext uri="{BB962C8B-B14F-4D97-AF65-F5344CB8AC3E}">
        <p14:creationId xmlns:p14="http://schemas.microsoft.com/office/powerpoint/2010/main" val="874049056"/>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Connecting</a:t>
            </a:r>
            <a:r>
              <a:rPr lang="en-US" baseline="0" dirty="0" smtClean="0"/>
              <a:t> projects</a:t>
            </a:r>
            <a:endParaRPr lang="en-US" dirty="0"/>
          </a:p>
        </p:txBody>
      </p:sp>
      <p:sp>
        <p:nvSpPr>
          <p:cNvPr id="3" name="Content Placeholder 2"/>
          <p:cNvSpPr>
            <a:spLocks noGrp="1"/>
          </p:cNvSpPr>
          <p:nvPr>
            <p:ph idx="1"/>
          </p:nvPr>
        </p:nvSpPr>
        <p:spPr/>
        <p:txBody>
          <a:bodyPr/>
          <a:lstStyle/>
          <a:p>
            <a:r>
              <a:rPr lang="en-US" dirty="0" smtClean="0">
                <a:sym typeface="Wingdings"/>
              </a:rPr>
              <a:t>Linked open data</a:t>
            </a:r>
          </a:p>
          <a:p>
            <a:r>
              <a:rPr lang="en-US" dirty="0" smtClean="0">
                <a:sym typeface="Wingdings"/>
              </a:rPr>
              <a:t>Human </a:t>
            </a:r>
            <a:r>
              <a:rPr lang="en-US" dirty="0" err="1" smtClean="0">
                <a:sym typeface="Wingdings"/>
              </a:rPr>
              <a:t>curation</a:t>
            </a:r>
            <a:endParaRPr lang="en-US" dirty="0" smtClean="0"/>
          </a:p>
          <a:p>
            <a:pPr marL="0" indent="0">
              <a:buNone/>
            </a:pP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41</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grpSp>
        <p:nvGrpSpPr>
          <p:cNvPr id="7" name="Group 6"/>
          <p:cNvGrpSpPr/>
          <p:nvPr/>
        </p:nvGrpSpPr>
        <p:grpSpPr>
          <a:xfrm>
            <a:off x="459612" y="5245158"/>
            <a:ext cx="8227188" cy="567392"/>
            <a:chOff x="458405" y="3761255"/>
            <a:chExt cx="8227188" cy="567392"/>
          </a:xfrm>
        </p:grpSpPr>
        <p:sp>
          <p:nvSpPr>
            <p:cNvPr id="8" name="Freeform 7"/>
            <p:cNvSpPr/>
            <p:nvPr/>
          </p:nvSpPr>
          <p:spPr>
            <a:xfrm>
              <a:off x="458405"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0 w 1418480"/>
                <a:gd name="connsiteY5"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480" h="567392">
                  <a:moveTo>
                    <a:pt x="0" y="0"/>
                  </a:moveTo>
                  <a:lnTo>
                    <a:pt x="1134784" y="0"/>
                  </a:lnTo>
                  <a:lnTo>
                    <a:pt x="1418480" y="283696"/>
                  </a:lnTo>
                  <a:lnTo>
                    <a:pt x="1134784" y="567392"/>
                  </a:lnTo>
                  <a:lnTo>
                    <a:pt x="0" y="567392"/>
                  </a:lnTo>
                  <a:lnTo>
                    <a:pt x="0" y="0"/>
                  </a:lnTo>
                  <a:close/>
                </a:path>
              </a:pathLst>
            </a:custGeom>
            <a:solidFill>
              <a:srgbClr val="0A9DD9"/>
            </a:solidFill>
            <a:effectLst/>
          </p:spPr>
          <p:style>
            <a:lnRef idx="3">
              <a:schemeClr val="lt2">
                <a:hueOff val="0"/>
                <a:satOff val="0"/>
                <a:lumOff val="0"/>
                <a:alphaOff val="0"/>
              </a:schemeClr>
            </a:lnRef>
            <a:fillRef idx="1">
              <a:schemeClr val="dk2">
                <a:hueOff val="0"/>
                <a:satOff val="0"/>
                <a:lumOff val="0"/>
                <a:alphaOff val="0"/>
              </a:schemeClr>
            </a:fillRef>
            <a:effectRef idx="1">
              <a:scrgbClr r="0" g="0" b="0"/>
            </a:effectRef>
            <a:fontRef idx="minor">
              <a:schemeClr val="lt1"/>
            </a:fontRef>
          </p:style>
          <p:txBody>
            <a:bodyPr spcFirstLastPara="0" vert="horz" wrap="square" lIns="69342" tIns="34671" rIns="159184" bIns="34671" numCol="1" spcCol="1270" anchor="ctr" anchorCtr="0">
              <a:noAutofit/>
            </a:bodyPr>
            <a:lstStyle/>
            <a:p>
              <a:pPr lvl="0" algn="ctr" defTabSz="577850">
                <a:lnSpc>
                  <a:spcPct val="90000"/>
                </a:lnSpc>
                <a:spcBef>
                  <a:spcPct val="0"/>
                </a:spcBef>
                <a:spcAft>
                  <a:spcPct val="35000"/>
                </a:spcAft>
              </a:pPr>
              <a:r>
                <a:rPr lang="en-US" sz="1300" kern="1200" dirty="0" smtClean="0"/>
                <a:t>Publish</a:t>
              </a:r>
              <a:endParaRPr lang="en-US" sz="1300" kern="1200" dirty="0"/>
            </a:p>
          </p:txBody>
        </p:sp>
        <p:sp>
          <p:nvSpPr>
            <p:cNvPr id="9" name="Freeform 8"/>
            <p:cNvSpPr/>
            <p:nvPr/>
          </p:nvSpPr>
          <p:spPr>
            <a:xfrm>
              <a:off x="1593190"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rgbClr val="0A9DD9"/>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Describe</a:t>
              </a:r>
              <a:endParaRPr lang="en-US" sz="1300" kern="1200" dirty="0"/>
            </a:p>
          </p:txBody>
        </p:sp>
        <p:sp>
          <p:nvSpPr>
            <p:cNvPr id="10" name="Freeform 9"/>
            <p:cNvSpPr/>
            <p:nvPr/>
          </p:nvSpPr>
          <p:spPr>
            <a:xfrm>
              <a:off x="272797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Interact</a:t>
              </a:r>
              <a:endParaRPr lang="en-US" sz="1300" kern="1200" dirty="0"/>
            </a:p>
          </p:txBody>
        </p:sp>
        <p:sp>
          <p:nvSpPr>
            <p:cNvPr id="11" name="Freeform 10"/>
            <p:cNvSpPr/>
            <p:nvPr/>
          </p:nvSpPr>
          <p:spPr>
            <a:xfrm>
              <a:off x="3862759"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Reproduce</a:t>
              </a:r>
              <a:endParaRPr lang="en-US" sz="1300" kern="1200" dirty="0"/>
            </a:p>
          </p:txBody>
        </p:sp>
        <p:sp>
          <p:nvSpPr>
            <p:cNvPr id="12" name="Freeform 11"/>
            <p:cNvSpPr/>
            <p:nvPr/>
          </p:nvSpPr>
          <p:spPr>
            <a:xfrm>
              <a:off x="4997544"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accent5"/>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smtClean="0"/>
                <a:t>Update</a:t>
              </a:r>
              <a:endParaRPr lang="en-US" sz="1300" kern="1200" dirty="0"/>
            </a:p>
          </p:txBody>
        </p:sp>
        <p:sp>
          <p:nvSpPr>
            <p:cNvPr id="13" name="Freeform 12"/>
            <p:cNvSpPr/>
            <p:nvPr/>
          </p:nvSpPr>
          <p:spPr>
            <a:xfrm>
              <a:off x="6132328"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rgbClr val="0A9DD9"/>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err="1" smtClean="0"/>
                <a:t>Recognise</a:t>
              </a:r>
              <a:endParaRPr lang="en-US" sz="1300" kern="1200" dirty="0"/>
            </a:p>
          </p:txBody>
        </p:sp>
        <p:sp>
          <p:nvSpPr>
            <p:cNvPr id="14" name="Freeform 13"/>
            <p:cNvSpPr/>
            <p:nvPr/>
          </p:nvSpPr>
          <p:spPr>
            <a:xfrm>
              <a:off x="7267113" y="3761255"/>
              <a:ext cx="1418480" cy="567392"/>
            </a:xfrm>
            <a:custGeom>
              <a:avLst/>
              <a:gdLst>
                <a:gd name="connsiteX0" fmla="*/ 0 w 1418480"/>
                <a:gd name="connsiteY0" fmla="*/ 0 h 567392"/>
                <a:gd name="connsiteX1" fmla="*/ 1134784 w 1418480"/>
                <a:gd name="connsiteY1" fmla="*/ 0 h 567392"/>
                <a:gd name="connsiteX2" fmla="*/ 1418480 w 1418480"/>
                <a:gd name="connsiteY2" fmla="*/ 283696 h 567392"/>
                <a:gd name="connsiteX3" fmla="*/ 1134784 w 1418480"/>
                <a:gd name="connsiteY3" fmla="*/ 567392 h 567392"/>
                <a:gd name="connsiteX4" fmla="*/ 0 w 1418480"/>
                <a:gd name="connsiteY4" fmla="*/ 567392 h 567392"/>
                <a:gd name="connsiteX5" fmla="*/ 283696 w 1418480"/>
                <a:gd name="connsiteY5" fmla="*/ 283696 h 567392"/>
                <a:gd name="connsiteX6" fmla="*/ 0 w 1418480"/>
                <a:gd name="connsiteY6" fmla="*/ 0 h 56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8480" h="567392">
                  <a:moveTo>
                    <a:pt x="0" y="0"/>
                  </a:moveTo>
                  <a:lnTo>
                    <a:pt x="1134784" y="0"/>
                  </a:lnTo>
                  <a:lnTo>
                    <a:pt x="1418480" y="283696"/>
                  </a:lnTo>
                  <a:lnTo>
                    <a:pt x="1134784" y="567392"/>
                  </a:lnTo>
                  <a:lnTo>
                    <a:pt x="0" y="567392"/>
                  </a:lnTo>
                  <a:lnTo>
                    <a:pt x="283696" y="283696"/>
                  </a:lnTo>
                  <a:lnTo>
                    <a:pt x="0" y="0"/>
                  </a:lnTo>
                  <a:close/>
                </a:path>
              </a:pathLst>
            </a:custGeom>
            <a:solidFill>
              <a:schemeClr val="tx2"/>
            </a:solidFill>
            <a:effectLst/>
          </p:spPr>
          <p:style>
            <a:lnRef idx="3">
              <a:schemeClr val="lt2">
                <a:hueOff val="0"/>
                <a:satOff val="0"/>
                <a:lumOff val="0"/>
                <a:alphaOff val="0"/>
              </a:schemeClr>
            </a:lnRef>
            <a:fillRef idx="1">
              <a:scrgbClr r="0" g="0" b="0"/>
            </a:fillRef>
            <a:effectRef idx="1">
              <a:scrgbClr r="0" g="0" b="0"/>
            </a:effectRef>
            <a:fontRef idx="minor">
              <a:schemeClr val="lt1"/>
            </a:fontRef>
          </p:style>
          <p:txBody>
            <a:bodyPr spcFirstLastPara="0" vert="horz" wrap="square" lIns="335703" tIns="34671" rIns="301032" bIns="34671" numCol="1" spcCol="1270" anchor="ctr" anchorCtr="0">
              <a:noAutofit/>
            </a:bodyPr>
            <a:lstStyle/>
            <a:p>
              <a:pPr lvl="0" algn="ctr" defTabSz="577850">
                <a:lnSpc>
                  <a:spcPct val="90000"/>
                </a:lnSpc>
                <a:spcBef>
                  <a:spcPct val="0"/>
                </a:spcBef>
                <a:spcAft>
                  <a:spcPct val="35000"/>
                </a:spcAft>
              </a:pPr>
              <a:r>
                <a:rPr lang="en-US" sz="1300" kern="1200" dirty="0" smtClean="0"/>
                <a:t>Link</a:t>
              </a:r>
              <a:endParaRPr lang="en-US" sz="1300" kern="1200" dirty="0"/>
            </a:p>
          </p:txBody>
        </p:sp>
      </p:grpSp>
    </p:spTree>
    <p:extLst>
      <p:ext uri="{BB962C8B-B14F-4D97-AF65-F5344CB8AC3E}">
        <p14:creationId xmlns:p14="http://schemas.microsoft.com/office/powerpoint/2010/main" val="37579751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D7FE77A-AD33-FE42-9524-9633142366B3}" type="slidenum">
              <a:rPr lang="en-US" smtClean="0"/>
              <a:t>42</a:t>
            </a:fld>
            <a:endParaRPr lang="en-US"/>
          </a:p>
        </p:txBody>
      </p:sp>
      <p:sp>
        <p:nvSpPr>
          <p:cNvPr id="3" name="Footer Placeholder 2"/>
          <p:cNvSpPr>
            <a:spLocks noGrp="1"/>
          </p:cNvSpPr>
          <p:nvPr>
            <p:ph type="ftr" sz="quarter" idx="3"/>
          </p:nvPr>
        </p:nvSpPr>
        <p:spPr/>
        <p:txBody>
          <a:bodyPr/>
          <a:lstStyle/>
          <a:p>
            <a:r>
              <a:rPr lang="en-US" smtClean="0"/>
              <a:t>elifesciences.org</a:t>
            </a:r>
            <a:endParaRPr lang="en-US" dirty="0"/>
          </a:p>
        </p:txBody>
      </p:sp>
      <p:pic>
        <p:nvPicPr>
          <p:cNvPr id="4" name="Picture 3"/>
          <p:cNvPicPr>
            <a:picLocks noChangeAspect="1"/>
          </p:cNvPicPr>
          <p:nvPr/>
        </p:nvPicPr>
        <p:blipFill>
          <a:blip r:embed="rId3"/>
          <a:stretch>
            <a:fillRect/>
          </a:stretch>
        </p:blipFill>
        <p:spPr>
          <a:xfrm>
            <a:off x="936000" y="1414997"/>
            <a:ext cx="7272000" cy="4028006"/>
          </a:xfrm>
          <a:prstGeom prst="rect">
            <a:avLst/>
          </a:prstGeom>
        </p:spPr>
      </p:pic>
      <p:sp>
        <p:nvSpPr>
          <p:cNvPr id="5" name="Rectangle 4"/>
          <p:cNvSpPr/>
          <p:nvPr/>
        </p:nvSpPr>
        <p:spPr>
          <a:xfrm>
            <a:off x="4790821" y="5456163"/>
            <a:ext cx="3417179" cy="369332"/>
          </a:xfrm>
          <a:prstGeom prst="rect">
            <a:avLst/>
          </a:prstGeom>
        </p:spPr>
        <p:txBody>
          <a:bodyPr wrap="none">
            <a:spAutoFit/>
          </a:bodyPr>
          <a:lstStyle/>
          <a:p>
            <a:r>
              <a:rPr lang="en-US" dirty="0">
                <a:solidFill>
                  <a:schemeClr val="tx2"/>
                </a:solidFill>
                <a:latin typeface="Avenir Heavy"/>
                <a:cs typeface="Avenir Heavy"/>
              </a:rPr>
              <a:t>http://refigure.org/</a:t>
            </a:r>
            <a:r>
              <a:rPr lang="en-US" dirty="0" smtClean="0">
                <a:solidFill>
                  <a:schemeClr val="tx2"/>
                </a:solidFill>
                <a:latin typeface="Avenir Heavy"/>
                <a:cs typeface="Avenir Heavy"/>
              </a:rPr>
              <a:t>index.html </a:t>
            </a:r>
            <a:endParaRPr lang="en-US" dirty="0">
              <a:solidFill>
                <a:schemeClr val="tx2"/>
              </a:solidFill>
              <a:latin typeface="Avenir Heavy"/>
              <a:cs typeface="Avenir Heavy"/>
            </a:endParaRPr>
          </a:p>
        </p:txBody>
      </p:sp>
      <p:sp>
        <p:nvSpPr>
          <p:cNvPr id="6" name="Title 5"/>
          <p:cNvSpPr>
            <a:spLocks noGrp="1"/>
          </p:cNvSpPr>
          <p:nvPr>
            <p:ph type="title" idx="4294967295"/>
          </p:nvPr>
        </p:nvSpPr>
        <p:spPr/>
        <p:txBody>
          <a:bodyPr/>
          <a:lstStyle/>
          <a:p>
            <a:r>
              <a:rPr lang="en-US" dirty="0" err="1" smtClean="0"/>
              <a:t>ReFigure</a:t>
            </a:r>
            <a:endParaRPr lang="en-US" dirty="0"/>
          </a:p>
        </p:txBody>
      </p:sp>
    </p:spTree>
    <p:extLst>
      <p:ext uri="{BB962C8B-B14F-4D97-AF65-F5344CB8AC3E}">
        <p14:creationId xmlns:p14="http://schemas.microsoft.com/office/powerpoint/2010/main" val="2989105688"/>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Where next?</a:t>
            </a:r>
            <a:endParaRPr lang="en-US" dirty="0"/>
          </a:p>
        </p:txBody>
      </p:sp>
      <p:sp>
        <p:nvSpPr>
          <p:cNvPr id="5" name="Text Placeholder 4"/>
          <p:cNvSpPr>
            <a:spLocks noGrp="1"/>
          </p:cNvSpPr>
          <p:nvPr>
            <p:ph type="body" idx="1"/>
          </p:nvPr>
        </p:nvSpPr>
        <p:spPr/>
        <p:txBody>
          <a:bodyPr>
            <a:normAutofit/>
          </a:bodyPr>
          <a:lstStyle/>
          <a:p>
            <a:r>
              <a:rPr lang="en-US" dirty="0" smtClean="0"/>
              <a:t>@</a:t>
            </a:r>
            <a:r>
              <a:rPr lang="en-US" dirty="0" err="1" smtClean="0"/>
              <a:t>eLifeInnovation</a:t>
            </a:r>
            <a:endParaRPr lang="en-US" dirty="0" smtClean="0"/>
          </a:p>
          <a:p>
            <a:r>
              <a:rPr lang="en-US" dirty="0" err="1" smtClean="0"/>
              <a:t>innovation@elifesciences.org</a:t>
            </a:r>
            <a:endParaRPr lang="en-US" dirty="0" smtClean="0"/>
          </a:p>
        </p:txBody>
      </p:sp>
      <p:sp>
        <p:nvSpPr>
          <p:cNvPr id="2" name="Slide Number Placeholder 1"/>
          <p:cNvSpPr>
            <a:spLocks noGrp="1"/>
          </p:cNvSpPr>
          <p:nvPr>
            <p:ph type="sldNum" sz="quarter" idx="12"/>
          </p:nvPr>
        </p:nvSpPr>
        <p:spPr/>
        <p:txBody>
          <a:bodyPr/>
          <a:lstStyle/>
          <a:p>
            <a:fld id="{0D7FE77A-AD33-FE42-9524-9633142366B3}" type="slidenum">
              <a:rPr lang="en-US" smtClean="0"/>
              <a:pPr/>
              <a:t>43</a:t>
            </a:fld>
            <a:endParaRPr lang="en-US"/>
          </a:p>
        </p:txBody>
      </p:sp>
    </p:spTree>
    <p:extLst>
      <p:ext uri="{BB962C8B-B14F-4D97-AF65-F5344CB8AC3E}">
        <p14:creationId xmlns:p14="http://schemas.microsoft.com/office/powerpoint/2010/main" val="2682161392"/>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Publisher constraints</a:t>
            </a:r>
            <a:endParaRPr lang="en-US" dirty="0"/>
          </a:p>
        </p:txBody>
      </p:sp>
      <p:sp>
        <p:nvSpPr>
          <p:cNvPr id="3" name="Content Placeholder 2"/>
          <p:cNvSpPr>
            <a:spLocks noGrp="1"/>
          </p:cNvSpPr>
          <p:nvPr>
            <p:ph idx="1"/>
          </p:nvPr>
        </p:nvSpPr>
        <p:spPr/>
        <p:txBody>
          <a:bodyPr/>
          <a:lstStyle/>
          <a:p>
            <a:r>
              <a:rPr lang="en-US" dirty="0" smtClean="0"/>
              <a:t>Static version of peer-reviewed article</a:t>
            </a:r>
          </a:p>
          <a:p>
            <a:r>
              <a:rPr lang="en-US" dirty="0" smtClean="0"/>
              <a:t>Persistence</a:t>
            </a:r>
          </a:p>
          <a:p>
            <a:r>
              <a:rPr lang="en-US" dirty="0"/>
              <a:t>A</a:t>
            </a:r>
            <a:r>
              <a:rPr lang="en-US" dirty="0" smtClean="0"/>
              <a:t>ccuracy</a:t>
            </a:r>
          </a:p>
          <a:p>
            <a:r>
              <a:rPr lang="en-US" dirty="0" smtClean="0"/>
              <a:t>Who stores? Who hosts? Who computes?</a:t>
            </a: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44</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sp>
        <p:nvSpPr>
          <p:cNvPr id="7" name="Title 1"/>
          <p:cNvSpPr txBox="1">
            <a:spLocks/>
          </p:cNvSpPr>
          <p:nvPr/>
        </p:nvSpPr>
        <p:spPr>
          <a:xfrm>
            <a:off x="609600" y="3885684"/>
            <a:ext cx="8229600" cy="1143000"/>
          </a:xfrm>
          <a:prstGeom prst="rect">
            <a:avLst/>
          </a:prstGeom>
        </p:spPr>
        <p:txBody>
          <a:bodyPr vert="horz" lIns="91440" tIns="45720" rIns="91440" bIns="45720" rtlCol="0" anchor="b">
            <a:normAutofit/>
          </a:bodyPr>
          <a:lstStyle>
            <a:lvl1pPr algn="l" defTabSz="457200" rtl="0" eaLnBrk="1" latinLnBrk="0" hangingPunct="1">
              <a:spcBef>
                <a:spcPct val="0"/>
              </a:spcBef>
              <a:buNone/>
              <a:defRPr sz="2400" kern="1200">
                <a:solidFill>
                  <a:schemeClr val="tx1">
                    <a:lumMod val="65000"/>
                    <a:lumOff val="35000"/>
                  </a:schemeClr>
                </a:solidFill>
                <a:latin typeface="Avenir Heavy"/>
                <a:ea typeface="+mj-ea"/>
                <a:cs typeface="Avenir Heavy"/>
              </a:defRPr>
            </a:lvl1pPr>
          </a:lstStyle>
          <a:p>
            <a:r>
              <a:rPr lang="is-IS" dirty="0" smtClean="0"/>
              <a:t>…and researcher practises</a:t>
            </a:r>
            <a:endParaRPr lang="en-US" dirty="0"/>
          </a:p>
        </p:txBody>
      </p:sp>
    </p:spTree>
    <p:extLst>
      <p:ext uri="{BB962C8B-B14F-4D97-AF65-F5344CB8AC3E}">
        <p14:creationId xmlns:p14="http://schemas.microsoft.com/office/powerpoint/2010/main" val="304351205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hart 6"/>
          <p:cNvGraphicFramePr>
            <a:graphicFrameLocks/>
          </p:cNvGraphicFramePr>
          <p:nvPr>
            <p:extLst>
              <p:ext uri="{D42A27DB-BD31-4B8C-83A1-F6EECF244321}">
                <p14:modId xmlns:p14="http://schemas.microsoft.com/office/powerpoint/2010/main" val="3619902412"/>
              </p:ext>
            </p:extLst>
          </p:nvPr>
        </p:nvGraphicFramePr>
        <p:xfrm>
          <a:off x="139700" y="501650"/>
          <a:ext cx="8864600" cy="5854700"/>
        </p:xfrm>
        <a:graphic>
          <a:graphicData uri="http://schemas.openxmlformats.org/drawingml/2006/chart">
            <c:chart xmlns:c="http://schemas.openxmlformats.org/drawingml/2006/chart" xmlns:r="http://schemas.openxmlformats.org/officeDocument/2006/relationships" r:id="rId3"/>
          </a:graphicData>
        </a:graphic>
      </p:graphicFrame>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45</a:t>
            </a:fld>
            <a:endParaRPr lang="en-US"/>
          </a:p>
        </p:txBody>
      </p:sp>
      <p:sp>
        <p:nvSpPr>
          <p:cNvPr id="5" name="Text Placeholder 4"/>
          <p:cNvSpPr>
            <a:spLocks noGrp="1"/>
          </p:cNvSpPr>
          <p:nvPr>
            <p:ph type="body" sz="quarter" idx="13"/>
          </p:nvPr>
        </p:nvSpPr>
        <p:spPr/>
        <p:txBody>
          <a:bodyPr/>
          <a:lstStyle/>
          <a:p>
            <a:r>
              <a:rPr lang="en-US" dirty="0" smtClean="0"/>
              <a:t>RESEARCHER PRACTISES</a:t>
            </a:r>
            <a:endParaRPr lang="en-US" dirty="0"/>
          </a:p>
        </p:txBody>
      </p:sp>
      <p:sp>
        <p:nvSpPr>
          <p:cNvPr id="6" name="Footer Placeholder 5"/>
          <p:cNvSpPr>
            <a:spLocks noGrp="1"/>
          </p:cNvSpPr>
          <p:nvPr>
            <p:ph type="ftr" sz="quarter" idx="3"/>
          </p:nvPr>
        </p:nvSpPr>
        <p:spPr/>
        <p:txBody>
          <a:bodyPr/>
          <a:lstStyle/>
          <a:p>
            <a:r>
              <a:rPr lang="en-US" smtClean="0"/>
              <a:t>elifesciences.org</a:t>
            </a:r>
            <a:endParaRPr lang="en-US" dirty="0"/>
          </a:p>
        </p:txBody>
      </p:sp>
      <p:sp>
        <p:nvSpPr>
          <p:cNvPr id="8" name="Title 7"/>
          <p:cNvSpPr>
            <a:spLocks noGrp="1"/>
          </p:cNvSpPr>
          <p:nvPr>
            <p:ph type="title"/>
          </p:nvPr>
        </p:nvSpPr>
        <p:spPr/>
        <p:txBody>
          <a:bodyPr/>
          <a:lstStyle/>
          <a:p>
            <a:endParaRPr lang="en-US"/>
          </a:p>
        </p:txBody>
      </p:sp>
      <p:pic>
        <p:nvPicPr>
          <p:cNvPr id="9" name="Picture 8"/>
          <p:cNvPicPr>
            <a:picLocks noChangeAspect="1"/>
          </p:cNvPicPr>
          <p:nvPr/>
        </p:nvPicPr>
        <p:blipFill>
          <a:blip r:embed="rId4"/>
          <a:stretch>
            <a:fillRect/>
          </a:stretch>
        </p:blipFill>
        <p:spPr>
          <a:xfrm>
            <a:off x="956301" y="-6350"/>
            <a:ext cx="1080000" cy="1080000"/>
          </a:xfrm>
          <a:prstGeom prst="rect">
            <a:avLst/>
          </a:prstGeom>
        </p:spPr>
      </p:pic>
      <p:pic>
        <p:nvPicPr>
          <p:cNvPr id="10" name="Picture 9"/>
          <p:cNvPicPr>
            <a:picLocks noChangeAspect="1"/>
          </p:cNvPicPr>
          <p:nvPr/>
        </p:nvPicPr>
        <p:blipFill rotWithShape="1">
          <a:blip r:embed="rId5"/>
          <a:srcRect l="11257" r="26573"/>
          <a:stretch/>
        </p:blipFill>
        <p:spPr>
          <a:xfrm>
            <a:off x="3059472" y="3584818"/>
            <a:ext cx="1440000" cy="647548"/>
          </a:xfrm>
          <a:prstGeom prst="rect">
            <a:avLst/>
          </a:prstGeom>
        </p:spPr>
      </p:pic>
      <p:pic>
        <p:nvPicPr>
          <p:cNvPr id="11" name="Picture 10"/>
          <p:cNvPicPr>
            <a:picLocks noChangeAspect="1"/>
          </p:cNvPicPr>
          <p:nvPr/>
        </p:nvPicPr>
        <p:blipFill>
          <a:blip r:embed="rId6"/>
          <a:stretch>
            <a:fillRect/>
          </a:stretch>
        </p:blipFill>
        <p:spPr>
          <a:xfrm>
            <a:off x="3058538" y="2504818"/>
            <a:ext cx="1080000" cy="1080000"/>
          </a:xfrm>
          <a:prstGeom prst="rect">
            <a:avLst/>
          </a:prstGeom>
        </p:spPr>
      </p:pic>
      <p:pic>
        <p:nvPicPr>
          <p:cNvPr id="12" name="Picture 11" descr="Rlogo.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58436" y="1389639"/>
            <a:ext cx="1080000" cy="945000"/>
          </a:xfrm>
          <a:prstGeom prst="rect">
            <a:avLst/>
          </a:prstGeom>
        </p:spPr>
      </p:pic>
      <p:pic>
        <p:nvPicPr>
          <p:cNvPr id="13" name="Picture 12" descr="Stencila logo.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01049" y="368594"/>
            <a:ext cx="2520000" cy="657202"/>
          </a:xfrm>
          <a:prstGeom prst="rect">
            <a:avLst/>
          </a:prstGeom>
        </p:spPr>
      </p:pic>
    </p:spTree>
    <p:extLst>
      <p:ext uri="{BB962C8B-B14F-4D97-AF65-F5344CB8AC3E}">
        <p14:creationId xmlns:p14="http://schemas.microsoft.com/office/powerpoint/2010/main" val="39753856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Outstanding issues</a:t>
            </a:r>
            <a:endParaRPr lang="en-US" dirty="0"/>
          </a:p>
        </p:txBody>
      </p:sp>
      <p:sp>
        <p:nvSpPr>
          <p:cNvPr id="3" name="Content Placeholder 2"/>
          <p:cNvSpPr>
            <a:spLocks noGrp="1"/>
          </p:cNvSpPr>
          <p:nvPr>
            <p:ph idx="1"/>
          </p:nvPr>
        </p:nvSpPr>
        <p:spPr/>
        <p:txBody>
          <a:bodyPr/>
          <a:lstStyle/>
          <a:p>
            <a:r>
              <a:rPr lang="en-US" dirty="0" smtClean="0"/>
              <a:t>Improve quality of data sharing</a:t>
            </a:r>
          </a:p>
          <a:p>
            <a:r>
              <a:rPr lang="en-US" dirty="0" smtClean="0"/>
              <a:t>Incentives</a:t>
            </a:r>
          </a:p>
          <a:p>
            <a:pPr marL="0" indent="0">
              <a:buNone/>
            </a:pPr>
            <a:endParaRPr lang="en-US" dirty="0" smtClean="0"/>
          </a:p>
          <a:p>
            <a:pPr marL="457200" lvl="1" indent="0">
              <a:buNone/>
            </a:pPr>
            <a:r>
              <a:rPr lang="en-US" dirty="0"/>
              <a:t>“No time or funding” to learn new tools, document data well</a:t>
            </a:r>
          </a:p>
          <a:p>
            <a:pPr marL="457200" lvl="1" indent="0">
              <a:buNone/>
            </a:pPr>
            <a:endParaRPr lang="en-US" dirty="0" smtClean="0"/>
          </a:p>
          <a:p>
            <a:pPr marL="457200" lvl="1" indent="0">
              <a:buNone/>
            </a:pPr>
            <a:r>
              <a:rPr lang="en-US" dirty="0" smtClean="0"/>
              <a:t>“</a:t>
            </a:r>
            <a:r>
              <a:rPr lang="en-US" dirty="0"/>
              <a:t>No benefit</a:t>
            </a:r>
            <a:r>
              <a:rPr lang="en-US" dirty="0" smtClean="0"/>
              <a:t>”</a:t>
            </a: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46</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spTree>
    <p:extLst>
      <p:ext uri="{BB962C8B-B14F-4D97-AF65-F5344CB8AC3E}">
        <p14:creationId xmlns:p14="http://schemas.microsoft.com/office/powerpoint/2010/main" val="60786563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Opportunities</a:t>
            </a:r>
            <a:endParaRPr lang="en-US" dirty="0"/>
          </a:p>
        </p:txBody>
      </p:sp>
      <p:sp>
        <p:nvSpPr>
          <p:cNvPr id="3" name="Content Placeholder 2"/>
          <p:cNvSpPr>
            <a:spLocks noGrp="1"/>
          </p:cNvSpPr>
          <p:nvPr>
            <p:ph idx="1"/>
          </p:nvPr>
        </p:nvSpPr>
        <p:spPr/>
        <p:txBody>
          <a:bodyPr>
            <a:normAutofit/>
          </a:bodyPr>
          <a:lstStyle/>
          <a:p>
            <a:r>
              <a:rPr lang="en-US" dirty="0" smtClean="0"/>
              <a:t>Facilitating data sharing </a:t>
            </a:r>
            <a:r>
              <a:rPr lang="en-US" dirty="0" smtClean="0">
                <a:latin typeface="Avenir Heavy"/>
                <a:cs typeface="Avenir Heavy"/>
              </a:rPr>
              <a:t>via the journal</a:t>
            </a:r>
            <a:r>
              <a:rPr lang="en-US" dirty="0" smtClean="0"/>
              <a:t> means:</a:t>
            </a:r>
          </a:p>
          <a:p>
            <a:pPr lvl="1"/>
            <a:r>
              <a:rPr lang="en-US" dirty="0" smtClean="0"/>
              <a:t>Persistence</a:t>
            </a:r>
          </a:p>
          <a:p>
            <a:pPr lvl="1"/>
            <a:r>
              <a:rPr lang="en-US" dirty="0" smtClean="0"/>
              <a:t>Leverages</a:t>
            </a:r>
            <a:r>
              <a:rPr lang="en-US" baseline="0" dirty="0" smtClean="0"/>
              <a:t> incentive system</a:t>
            </a:r>
          </a:p>
          <a:p>
            <a:pPr lvl="1"/>
            <a:r>
              <a:rPr lang="en-US" dirty="0" smtClean="0"/>
              <a:t>Streamline the process from initial discovery to replication</a:t>
            </a:r>
            <a:endParaRPr lang="en-US" dirty="0"/>
          </a:p>
          <a:p>
            <a:pPr lvl="1"/>
            <a:r>
              <a:rPr lang="en-US" baseline="0" dirty="0" smtClean="0"/>
              <a:t>Engages community</a:t>
            </a:r>
          </a:p>
          <a:p>
            <a:pPr lvl="1"/>
            <a:endParaRPr lang="en-US" baseline="0" dirty="0" smtClean="0"/>
          </a:p>
          <a:p>
            <a:r>
              <a:rPr lang="en-US" baseline="0" dirty="0" smtClean="0"/>
              <a:t>Doing it </a:t>
            </a:r>
            <a:r>
              <a:rPr lang="en-US" baseline="0" dirty="0" smtClean="0">
                <a:latin typeface="Avenir Heavy"/>
                <a:cs typeface="Avenir Heavy"/>
              </a:rPr>
              <a:t>open source </a:t>
            </a:r>
            <a:r>
              <a:rPr lang="en-US" baseline="0" dirty="0" smtClean="0"/>
              <a:t>means:</a:t>
            </a:r>
          </a:p>
          <a:p>
            <a:pPr lvl="1"/>
            <a:r>
              <a:rPr lang="en-US" dirty="0" smtClean="0"/>
              <a:t>Progress can be shared</a:t>
            </a:r>
            <a:endParaRPr lang="en-US" baseline="0" dirty="0" smtClean="0"/>
          </a:p>
          <a:p>
            <a:pPr lvl="1"/>
            <a:r>
              <a:rPr lang="en-US" baseline="0" dirty="0" smtClean="0"/>
              <a:t>Stimulates</a:t>
            </a:r>
            <a:r>
              <a:rPr lang="en-US" dirty="0" smtClean="0"/>
              <a:t> further innovation</a:t>
            </a:r>
            <a:endParaRPr lang="en-US" baseline="0" dirty="0" smtClean="0"/>
          </a:p>
          <a:p>
            <a:pPr lvl="1"/>
            <a:r>
              <a:rPr lang="en-US" baseline="0" dirty="0" smtClean="0"/>
              <a:t>Engages community</a:t>
            </a:r>
            <a:endParaRPr lang="en-US" dirty="0"/>
          </a:p>
        </p:txBody>
      </p:sp>
      <p:sp>
        <p:nvSpPr>
          <p:cNvPr id="4" name="Slide Number Placeholder 3"/>
          <p:cNvSpPr>
            <a:spLocks noGrp="1"/>
          </p:cNvSpPr>
          <p:nvPr>
            <p:ph type="sldNum" sz="quarter" idx="12"/>
          </p:nvPr>
        </p:nvSpPr>
        <p:spPr/>
        <p:txBody>
          <a:bodyPr/>
          <a:lstStyle/>
          <a:p>
            <a:fld id="{0D7FE77A-AD33-FE42-9524-9633142366B3}" type="slidenum">
              <a:rPr lang="en-US" smtClean="0"/>
              <a:t>47</a:t>
            </a:fld>
            <a:endParaRPr lang="en-US"/>
          </a:p>
        </p:txBody>
      </p:sp>
      <p:sp>
        <p:nvSpPr>
          <p:cNvPr id="5" name="Text Placeholder 4"/>
          <p:cNvSpPr>
            <a:spLocks noGrp="1"/>
          </p:cNvSpPr>
          <p:nvPr>
            <p:ph type="body" sz="quarter" idx="13"/>
          </p:nvPr>
        </p:nvSpPr>
        <p:spPr/>
        <p:txBody>
          <a:bodyPr/>
          <a:lstStyle/>
          <a:p>
            <a:endParaRPr lang="en-US"/>
          </a:p>
        </p:txBody>
      </p:sp>
      <p:sp>
        <p:nvSpPr>
          <p:cNvPr id="6" name="Footer Placeholder 5"/>
          <p:cNvSpPr>
            <a:spLocks noGrp="1"/>
          </p:cNvSpPr>
          <p:nvPr>
            <p:ph type="ftr" sz="quarter" idx="3"/>
          </p:nvPr>
        </p:nvSpPr>
        <p:spPr/>
        <p:txBody>
          <a:bodyPr/>
          <a:lstStyle/>
          <a:p>
            <a:r>
              <a:rPr lang="en-US" smtClean="0"/>
              <a:t>elifesciences.org</a:t>
            </a:r>
            <a:endParaRPr lang="en-US" dirty="0"/>
          </a:p>
        </p:txBody>
      </p:sp>
    </p:spTree>
    <p:extLst>
      <p:ext uri="{BB962C8B-B14F-4D97-AF65-F5344CB8AC3E}">
        <p14:creationId xmlns:p14="http://schemas.microsoft.com/office/powerpoint/2010/main" val="32253207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Your thoughts?</a:t>
            </a:r>
            <a:endParaRPr lang="en-US" dirty="0"/>
          </a:p>
        </p:txBody>
      </p:sp>
      <p:sp>
        <p:nvSpPr>
          <p:cNvPr id="5" name="Text Placeholder 4"/>
          <p:cNvSpPr>
            <a:spLocks noGrp="1"/>
          </p:cNvSpPr>
          <p:nvPr>
            <p:ph type="body" idx="1"/>
          </p:nvPr>
        </p:nvSpPr>
        <p:spPr>
          <a:xfrm>
            <a:off x="685800" y="3809393"/>
            <a:ext cx="7772400" cy="2413320"/>
          </a:xfrm>
        </p:spPr>
        <p:txBody>
          <a:bodyPr>
            <a:normAutofit/>
          </a:bodyPr>
          <a:lstStyle/>
          <a:p>
            <a:r>
              <a:rPr lang="en-US" dirty="0" smtClean="0"/>
              <a:t>Naomi </a:t>
            </a:r>
            <a:r>
              <a:rPr lang="en-US" dirty="0" err="1" smtClean="0"/>
              <a:t>Penfold</a:t>
            </a:r>
            <a:r>
              <a:rPr lang="en-US" dirty="0" smtClean="0"/>
              <a:t>,</a:t>
            </a:r>
            <a:r>
              <a:rPr lang="en-US" dirty="0"/>
              <a:t> </a:t>
            </a:r>
            <a:r>
              <a:rPr lang="en-US" dirty="0" smtClean="0"/>
              <a:t>Innovation Officer</a:t>
            </a:r>
          </a:p>
          <a:p>
            <a:endParaRPr lang="en-US" dirty="0" smtClean="0"/>
          </a:p>
          <a:p>
            <a:r>
              <a:rPr lang="en-US" dirty="0" smtClean="0"/>
              <a:t>@</a:t>
            </a:r>
            <a:r>
              <a:rPr lang="en-US" dirty="0" err="1" smtClean="0"/>
              <a:t>eLifeInnovation</a:t>
            </a:r>
            <a:endParaRPr lang="en-US" dirty="0" smtClean="0"/>
          </a:p>
          <a:p>
            <a:r>
              <a:rPr lang="en-US" dirty="0" smtClean="0"/>
              <a:t>Email: </a:t>
            </a:r>
            <a:r>
              <a:rPr lang="en-US" dirty="0" err="1" smtClean="0"/>
              <a:t>innovation</a:t>
            </a:r>
            <a:r>
              <a:rPr lang="en-US" dirty="0" err="1" smtClean="0"/>
              <a:t>@elifesciences.org</a:t>
            </a:r>
            <a:endParaRPr lang="en-US" dirty="0" smtClean="0"/>
          </a:p>
          <a:p>
            <a:r>
              <a:rPr lang="en-US" dirty="0" smtClean="0"/>
              <a:t>Slides: </a:t>
            </a:r>
            <a:r>
              <a:rPr lang="en-US" dirty="0" err="1" smtClean="0"/>
              <a:t>github.com</a:t>
            </a:r>
            <a:r>
              <a:rPr lang="en-US" dirty="0"/>
              <a:t>/</a:t>
            </a:r>
            <a:r>
              <a:rPr lang="en-US" dirty="0" err="1"/>
              <a:t>npscience</a:t>
            </a:r>
            <a:r>
              <a:rPr lang="en-US" dirty="0"/>
              <a:t>/csvconfv3-presentation</a:t>
            </a:r>
          </a:p>
        </p:txBody>
      </p:sp>
      <p:sp>
        <p:nvSpPr>
          <p:cNvPr id="2" name="Slide Number Placeholder 1"/>
          <p:cNvSpPr>
            <a:spLocks noGrp="1"/>
          </p:cNvSpPr>
          <p:nvPr>
            <p:ph type="sldNum" sz="quarter" idx="12"/>
          </p:nvPr>
        </p:nvSpPr>
        <p:spPr/>
        <p:txBody>
          <a:bodyPr/>
          <a:lstStyle/>
          <a:p>
            <a:fld id="{0D7FE77A-AD33-FE42-9524-9633142366B3}" type="slidenum">
              <a:rPr lang="en-US" smtClean="0"/>
              <a:pPr/>
              <a:t>48</a:t>
            </a:fld>
            <a:endParaRPr lang="en-US"/>
          </a:p>
        </p:txBody>
      </p:sp>
    </p:spTree>
    <p:extLst>
      <p:ext uri="{BB962C8B-B14F-4D97-AF65-F5344CB8AC3E}">
        <p14:creationId xmlns:p14="http://schemas.microsoft.com/office/powerpoint/2010/main" val="1737089996"/>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Content Placeholder 5"/>
          <p:cNvSpPr>
            <a:spLocks noGrp="1"/>
          </p:cNvSpPr>
          <p:nvPr>
            <p:ph idx="1"/>
          </p:nvPr>
        </p:nvSpPr>
        <p:spPr>
          <a:xfrm>
            <a:off x="1039813" y="2173288"/>
            <a:ext cx="7064375" cy="2511425"/>
          </a:xfrm>
        </p:spPr>
        <p:txBody>
          <a:bodyPr/>
          <a:lstStyle/>
          <a:p>
            <a:pPr marL="0" indent="0" algn="ctr">
              <a:buNone/>
            </a:pPr>
            <a:r>
              <a:rPr lang="en-US" sz="3600" dirty="0" smtClean="0">
                <a:latin typeface="Avenir Book" charset="0"/>
              </a:rPr>
              <a:t>“The </a:t>
            </a:r>
            <a:r>
              <a:rPr lang="en-US" sz="3600" dirty="0" smtClean="0">
                <a:latin typeface="Avenir Heavy" charset="0"/>
                <a:cs typeface="Avenir Heavy" charset="0"/>
              </a:rPr>
              <a:t>impact</a:t>
            </a:r>
            <a:r>
              <a:rPr lang="en-US" sz="3600" dirty="0" smtClean="0">
                <a:latin typeface="Avenir Book" charset="0"/>
              </a:rPr>
              <a:t> we cherish is </a:t>
            </a:r>
            <a:r>
              <a:rPr lang="en-US" sz="3600" dirty="0" smtClean="0">
                <a:latin typeface="Avenir Heavy" charset="0"/>
                <a:cs typeface="Avenir Heavy" charset="0"/>
              </a:rPr>
              <a:t>discovery </a:t>
            </a:r>
            <a:r>
              <a:rPr lang="en-US" sz="3600" dirty="0" smtClean="0">
                <a:latin typeface="Avenir Book" charset="0"/>
              </a:rPr>
              <a:t>in science”</a:t>
            </a:r>
            <a:endParaRPr lang="en-US" sz="3600" dirty="0">
              <a:latin typeface="Avenir Book" charset="0"/>
            </a:endParaRPr>
          </a:p>
          <a:p>
            <a:pPr marL="0" indent="0" algn="ctr">
              <a:buFont typeface="Arial" charset="0"/>
              <a:buNone/>
            </a:pPr>
            <a:endParaRPr lang="en-US" sz="1200" dirty="0">
              <a:latin typeface="Avenir Book" charset="0"/>
            </a:endParaRPr>
          </a:p>
          <a:p>
            <a:pPr marL="0" indent="0" algn="ctr">
              <a:buFont typeface="Arial" charset="0"/>
              <a:buNone/>
            </a:pPr>
            <a:r>
              <a:rPr lang="en-US" sz="1200" dirty="0" smtClean="0">
                <a:latin typeface="Avenir Book" charset="0"/>
              </a:rPr>
              <a:t>Randy </a:t>
            </a:r>
            <a:r>
              <a:rPr lang="en-US" sz="1200" dirty="0" err="1" smtClean="0">
                <a:latin typeface="Avenir Book" charset="0"/>
              </a:rPr>
              <a:t>Schekman</a:t>
            </a:r>
            <a:r>
              <a:rPr lang="en-US" sz="1200" dirty="0" smtClean="0">
                <a:latin typeface="Avenir Book" charset="0"/>
              </a:rPr>
              <a:t>, </a:t>
            </a:r>
            <a:r>
              <a:rPr lang="en-US" sz="1200" dirty="0" err="1" smtClean="0">
                <a:latin typeface="Avenir Book" charset="0"/>
              </a:rPr>
              <a:t>eLife</a:t>
            </a:r>
            <a:r>
              <a:rPr lang="en-US" sz="1200" dirty="0" smtClean="0">
                <a:latin typeface="Avenir Book" charset="0"/>
              </a:rPr>
              <a:t> Editor-in-Chief</a:t>
            </a:r>
            <a:endParaRPr lang="en-US" sz="1200" dirty="0">
              <a:latin typeface="Avenir Book" charset="0"/>
            </a:endParaRPr>
          </a:p>
        </p:txBody>
      </p:sp>
      <p:sp>
        <p:nvSpPr>
          <p:cNvPr id="5" name="Footer Placeholder 2"/>
          <p:cNvSpPr>
            <a:spLocks noGrp="1"/>
          </p:cNvSpPr>
          <p:nvPr>
            <p:ph type="ftr" sz="quarter" idx="3"/>
          </p:nvPr>
        </p:nvSpPr>
        <p:spPr>
          <a:xfrm>
            <a:off x="691354" y="6242052"/>
            <a:ext cx="3808118" cy="365125"/>
          </a:xfrm>
        </p:spPr>
        <p:txBody>
          <a:bodyPr/>
          <a:lstStyle/>
          <a:p>
            <a:r>
              <a:rPr lang="en-US" dirty="0" err="1" smtClean="0"/>
              <a:t>elifesciences.org</a:t>
            </a:r>
            <a:endParaRPr lang="en-US" dirty="0"/>
          </a:p>
        </p:txBody>
      </p:sp>
      <p:sp>
        <p:nvSpPr>
          <p:cNvPr id="6" name="Slide Number Placeholder 1"/>
          <p:cNvSpPr>
            <a:spLocks noGrp="1"/>
          </p:cNvSpPr>
          <p:nvPr>
            <p:ph type="sldNum" sz="quarter" idx="12"/>
          </p:nvPr>
        </p:nvSpPr>
        <p:spPr>
          <a:xfrm>
            <a:off x="6553200" y="6222713"/>
            <a:ext cx="2133600" cy="365125"/>
          </a:xfrm>
        </p:spPr>
        <p:txBody>
          <a:bodyPr/>
          <a:lstStyle/>
          <a:p>
            <a:fld id="{0D7FE77A-AD33-FE42-9524-9633142366B3}" type="slidenum">
              <a:rPr lang="en-US" smtClean="0"/>
              <a:t>49</a:t>
            </a:fld>
            <a:endParaRPr lang="en-US" dirty="0"/>
          </a:p>
        </p:txBody>
      </p:sp>
    </p:spTree>
    <p:extLst>
      <p:ext uri="{BB962C8B-B14F-4D97-AF65-F5344CB8AC3E}">
        <p14:creationId xmlns:p14="http://schemas.microsoft.com/office/powerpoint/2010/main" val="246578624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D7FE77A-AD33-FE42-9524-9633142366B3}" type="slidenum">
              <a:rPr lang="en-US" smtClean="0"/>
              <a:t>5</a:t>
            </a:fld>
            <a:endParaRPr lang="en-US"/>
          </a:p>
        </p:txBody>
      </p:sp>
      <p:sp>
        <p:nvSpPr>
          <p:cNvPr id="3" name="Footer Placeholder 2"/>
          <p:cNvSpPr>
            <a:spLocks noGrp="1"/>
          </p:cNvSpPr>
          <p:nvPr>
            <p:ph type="ftr" sz="quarter" idx="3"/>
          </p:nvPr>
        </p:nvSpPr>
        <p:spPr/>
        <p:txBody>
          <a:bodyPr/>
          <a:lstStyle/>
          <a:p>
            <a:r>
              <a:rPr lang="en-US" smtClean="0"/>
              <a:t>eLife workshop on peer review</a:t>
            </a:r>
            <a:endParaRPr lang="en-US" dirty="0"/>
          </a:p>
        </p:txBody>
      </p:sp>
      <p:pic>
        <p:nvPicPr>
          <p:cNvPr id="4" name="Picture 3" descr="IMG_0217.jpg"/>
          <p:cNvPicPr>
            <a:picLocks noChangeAspect="1"/>
          </p:cNvPicPr>
          <p:nvPr/>
        </p:nvPicPr>
        <p:blipFill rotWithShape="1">
          <a:blip r:embed="rId3">
            <a:extLst>
              <a:ext uri="{28A0092B-C50C-407E-A947-70E740481C1C}">
                <a14:useLocalDpi xmlns:a14="http://schemas.microsoft.com/office/drawing/2010/main" val="0"/>
              </a:ext>
            </a:extLst>
          </a:blip>
          <a:srcRect b="19430"/>
          <a:stretch/>
        </p:blipFill>
        <p:spPr>
          <a:xfrm>
            <a:off x="0" y="7"/>
            <a:ext cx="9144000" cy="6857999"/>
          </a:xfrm>
          <a:prstGeom prst="rect">
            <a:avLst/>
          </a:prstGeom>
        </p:spPr>
      </p:pic>
      <p:sp>
        <p:nvSpPr>
          <p:cNvPr id="5" name="Title 4"/>
          <p:cNvSpPr>
            <a:spLocks noGrp="1"/>
          </p:cNvSpPr>
          <p:nvPr>
            <p:ph type="title" idx="4294967295"/>
          </p:nvPr>
        </p:nvSpPr>
        <p:spPr/>
        <p:txBody>
          <a:bodyPr/>
          <a:lstStyle/>
          <a:p>
            <a:endParaRPr lang="en-US" dirty="0"/>
          </a:p>
        </p:txBody>
      </p:sp>
    </p:spTree>
    <p:extLst>
      <p:ext uri="{BB962C8B-B14F-4D97-AF65-F5344CB8AC3E}">
        <p14:creationId xmlns:p14="http://schemas.microsoft.com/office/powerpoint/2010/main" val="267121634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1"/>
          <p:cNvSpPr>
            <a:spLocks noGrp="1"/>
          </p:cNvSpPr>
          <p:nvPr>
            <p:ph type="title"/>
          </p:nvPr>
        </p:nvSpPr>
        <p:spPr>
          <a:xfrm>
            <a:off x="457200" y="719138"/>
            <a:ext cx="8229600" cy="1143000"/>
          </a:xfrm>
        </p:spPr>
        <p:txBody>
          <a:bodyPr/>
          <a:lstStyle/>
          <a:p>
            <a:r>
              <a:rPr lang="en-US" dirty="0" err="1" smtClean="0">
                <a:latin typeface="Avenir Heavy" charset="0"/>
              </a:rPr>
              <a:t>eLife</a:t>
            </a:r>
            <a:r>
              <a:rPr lang="en-US" dirty="0" smtClean="0">
                <a:latin typeface="Avenir Heavy" charset="0"/>
              </a:rPr>
              <a:t> Innovation Initiative</a:t>
            </a:r>
            <a:endParaRPr lang="en-US" dirty="0">
              <a:latin typeface="Avenir Heavy" charset="0"/>
            </a:endParaRPr>
          </a:p>
        </p:txBody>
      </p:sp>
      <p:sp>
        <p:nvSpPr>
          <p:cNvPr id="3" name="Content Placeholder 2"/>
          <p:cNvSpPr>
            <a:spLocks noGrp="1"/>
          </p:cNvSpPr>
          <p:nvPr>
            <p:ph idx="1"/>
          </p:nvPr>
        </p:nvSpPr>
        <p:spPr>
          <a:xfrm>
            <a:off x="457200" y="1955800"/>
            <a:ext cx="8229600" cy="4178300"/>
          </a:xfrm>
        </p:spPr>
        <p:txBody>
          <a:bodyPr/>
          <a:lstStyle/>
          <a:p>
            <a:pPr marL="0" indent="0">
              <a:buNone/>
              <a:defRPr/>
            </a:pPr>
            <a:r>
              <a:rPr lang="en-US" dirty="0" smtClean="0"/>
              <a:t>We invest in open source technologies, tools and processes that improve the way cutting-edge research is discovered, shared, consumed and evaluated</a:t>
            </a:r>
          </a:p>
        </p:txBody>
      </p:sp>
      <p:sp>
        <p:nvSpPr>
          <p:cNvPr id="32771" name="Text Placeholder 3"/>
          <p:cNvSpPr>
            <a:spLocks noGrp="1"/>
          </p:cNvSpPr>
          <p:nvPr>
            <p:ph type="body" sz="quarter" idx="13"/>
          </p:nvPr>
        </p:nvSpPr>
        <p:spPr>
          <a:xfrm>
            <a:off x="457200" y="241300"/>
            <a:ext cx="6256338" cy="355600"/>
          </a:xfrm>
        </p:spPr>
        <p:txBody>
          <a:bodyPr/>
          <a:lstStyle/>
          <a:p>
            <a:endParaRPr lang="en-US">
              <a:latin typeface="Avenir Book" charset="0"/>
            </a:endParaRPr>
          </a:p>
        </p:txBody>
      </p:sp>
      <p:sp>
        <p:nvSpPr>
          <p:cNvPr id="5" name="Slide Number Placeholder 4"/>
          <p:cNvSpPr>
            <a:spLocks noGrp="1"/>
          </p:cNvSpPr>
          <p:nvPr>
            <p:ph type="sldNum" sz="quarter" idx="4294967295"/>
          </p:nvPr>
        </p:nvSpPr>
        <p:spPr>
          <a:xfrm>
            <a:off x="6553200" y="6223000"/>
            <a:ext cx="2133600" cy="365125"/>
          </a:xfrm>
          <a:prstGeom prst="rect">
            <a:avLst/>
          </a:prstGeom>
        </p:spPr>
        <p:txBody>
          <a:bodyPr/>
          <a:lstStyle/>
          <a:p>
            <a:pPr>
              <a:defRPr/>
            </a:pPr>
            <a:fld id="{FCEAAEA9-6097-B743-94A0-00B7B103A59A}" type="slidenum">
              <a:rPr lang="en-US" smtClean="0"/>
              <a:pPr>
                <a:defRPr/>
              </a:pPr>
              <a:t>6</a:t>
            </a:fld>
            <a:endParaRPr lang="en-US"/>
          </a:p>
        </p:txBody>
      </p:sp>
      <p:sp>
        <p:nvSpPr>
          <p:cNvPr id="6" name="Footer Placeholder 5"/>
          <p:cNvSpPr>
            <a:spLocks noGrp="1"/>
          </p:cNvSpPr>
          <p:nvPr>
            <p:ph type="ftr" sz="quarter" idx="4294967295"/>
          </p:nvPr>
        </p:nvSpPr>
        <p:spPr>
          <a:xfrm>
            <a:off x="690563" y="6242050"/>
            <a:ext cx="3808412" cy="365125"/>
          </a:xfrm>
          <a:prstGeom prst="rect">
            <a:avLst/>
          </a:prstGeom>
        </p:spPr>
        <p:txBody>
          <a:bodyPr/>
          <a:lstStyle/>
          <a:p>
            <a:pPr>
              <a:defRPr/>
            </a:pPr>
            <a:r>
              <a:rPr lang="en-US" smtClean="0"/>
              <a:t>elifesciences.org</a:t>
            </a:r>
            <a:endParaRPr lang="en-US"/>
          </a:p>
        </p:txBody>
      </p:sp>
    </p:spTree>
    <p:extLst>
      <p:ext uri="{BB962C8B-B14F-4D97-AF65-F5344CB8AC3E}">
        <p14:creationId xmlns:p14="http://schemas.microsoft.com/office/powerpoint/2010/main" val="186080829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D7FE77A-AD33-FE42-9524-9633142366B3}" type="slidenum">
              <a:rPr lang="en-US" smtClean="0"/>
              <a:t>7</a:t>
            </a:fld>
            <a:endParaRPr lang="en-US"/>
          </a:p>
        </p:txBody>
      </p:sp>
      <p:sp>
        <p:nvSpPr>
          <p:cNvPr id="3" name="Footer Placeholder 2"/>
          <p:cNvSpPr>
            <a:spLocks noGrp="1"/>
          </p:cNvSpPr>
          <p:nvPr>
            <p:ph type="ftr" sz="quarter" idx="3"/>
          </p:nvPr>
        </p:nvSpPr>
        <p:spPr/>
        <p:txBody>
          <a:bodyPr/>
          <a:lstStyle/>
          <a:p>
            <a:r>
              <a:rPr lang="en-US" dirty="0" err="1" smtClean="0">
                <a:solidFill>
                  <a:srgbClr val="1F497D"/>
                </a:solidFill>
                <a:latin typeface="Avenir Heavy"/>
                <a:cs typeface="Avenir Heavy"/>
              </a:rPr>
              <a:t>elifesciences.org</a:t>
            </a:r>
            <a:r>
              <a:rPr lang="en-US" dirty="0" smtClean="0">
                <a:solidFill>
                  <a:srgbClr val="1F497D"/>
                </a:solidFill>
                <a:latin typeface="Avenir Heavy"/>
                <a:cs typeface="Avenir Heavy"/>
              </a:rPr>
              <a:t>/Labs</a:t>
            </a:r>
            <a:endParaRPr lang="en-US" dirty="0">
              <a:solidFill>
                <a:srgbClr val="1F497D"/>
              </a:solidFill>
              <a:latin typeface="Avenir Heavy"/>
              <a:cs typeface="Avenir Heavy"/>
            </a:endParaRPr>
          </a:p>
        </p:txBody>
      </p:sp>
      <p:sp>
        <p:nvSpPr>
          <p:cNvPr id="4" name="Title 3"/>
          <p:cNvSpPr>
            <a:spLocks noGrp="1"/>
          </p:cNvSpPr>
          <p:nvPr>
            <p:ph type="title" idx="4294967295"/>
          </p:nvPr>
        </p:nvSpPr>
        <p:spPr/>
        <p:txBody>
          <a:bodyPr/>
          <a:lstStyle/>
          <a:p>
            <a:r>
              <a:rPr lang="en-US" dirty="0" err="1" smtClean="0"/>
              <a:t>eLife</a:t>
            </a:r>
            <a:r>
              <a:rPr lang="en-US" dirty="0" smtClean="0"/>
              <a:t> Labs</a:t>
            </a:r>
            <a:endParaRPr lang="en-US" dirty="0"/>
          </a:p>
        </p:txBody>
      </p:sp>
      <p:pic>
        <p:nvPicPr>
          <p:cNvPr id="5" name="Picture 4" descr="eLife Labs April 201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000" y="317501"/>
            <a:ext cx="8280000" cy="5631981"/>
          </a:xfrm>
          <a:prstGeom prst="rect">
            <a:avLst/>
          </a:prstGeom>
        </p:spPr>
      </p:pic>
    </p:spTree>
    <p:extLst>
      <p:ext uri="{BB962C8B-B14F-4D97-AF65-F5344CB8AC3E}">
        <p14:creationId xmlns:p14="http://schemas.microsoft.com/office/powerpoint/2010/main" val="31534322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944764" y="1269000"/>
            <a:ext cx="7254473" cy="4320000"/>
          </a:xfrm>
          <a:prstGeom prst="rect">
            <a:avLst/>
          </a:prstGeom>
        </p:spPr>
      </p:pic>
      <p:sp>
        <p:nvSpPr>
          <p:cNvPr id="2" name="Slide Number Placeholder 1"/>
          <p:cNvSpPr>
            <a:spLocks noGrp="1"/>
          </p:cNvSpPr>
          <p:nvPr>
            <p:ph type="sldNum" sz="quarter" idx="12"/>
          </p:nvPr>
        </p:nvSpPr>
        <p:spPr/>
        <p:txBody>
          <a:bodyPr/>
          <a:lstStyle/>
          <a:p>
            <a:fld id="{0D7FE77A-AD33-FE42-9524-9633142366B3}" type="slidenum">
              <a:rPr lang="en-US" smtClean="0"/>
              <a:t>8</a:t>
            </a:fld>
            <a:endParaRPr lang="en-US"/>
          </a:p>
        </p:txBody>
      </p:sp>
      <p:sp>
        <p:nvSpPr>
          <p:cNvPr id="3" name="Footer Placeholder 2"/>
          <p:cNvSpPr>
            <a:spLocks noGrp="1"/>
          </p:cNvSpPr>
          <p:nvPr>
            <p:ph type="ftr" sz="quarter" idx="3"/>
          </p:nvPr>
        </p:nvSpPr>
        <p:spPr/>
        <p:txBody>
          <a:bodyPr/>
          <a:lstStyle/>
          <a:p>
            <a:r>
              <a:rPr lang="en-US" smtClean="0"/>
              <a:t>elifesciences.org</a:t>
            </a:r>
            <a:endParaRPr lang="en-US" dirty="0"/>
          </a:p>
        </p:txBody>
      </p:sp>
      <p:pic>
        <p:nvPicPr>
          <p:cNvPr id="4" name="Picture 3"/>
          <p:cNvPicPr>
            <a:picLocks noChangeAspect="1"/>
          </p:cNvPicPr>
          <p:nvPr/>
        </p:nvPicPr>
        <p:blipFill>
          <a:blip r:embed="rId4"/>
          <a:stretch>
            <a:fillRect/>
          </a:stretch>
        </p:blipFill>
        <p:spPr>
          <a:xfrm>
            <a:off x="7907752" y="131737"/>
            <a:ext cx="779048" cy="900000"/>
          </a:xfrm>
          <a:prstGeom prst="rect">
            <a:avLst/>
          </a:prstGeom>
        </p:spPr>
      </p:pic>
      <p:sp>
        <p:nvSpPr>
          <p:cNvPr id="6" name="Rectangle 5"/>
          <p:cNvSpPr/>
          <p:nvPr/>
        </p:nvSpPr>
        <p:spPr>
          <a:xfrm>
            <a:off x="3590283" y="5825495"/>
            <a:ext cx="4608954" cy="338554"/>
          </a:xfrm>
          <a:prstGeom prst="rect">
            <a:avLst/>
          </a:prstGeom>
        </p:spPr>
        <p:txBody>
          <a:bodyPr wrap="none">
            <a:spAutoFit/>
          </a:bodyPr>
          <a:lstStyle/>
          <a:p>
            <a:r>
              <a:rPr lang="en-US" sz="1600" dirty="0">
                <a:solidFill>
                  <a:schemeClr val="tx2"/>
                </a:solidFill>
                <a:latin typeface="Avenir Heavy"/>
                <a:cs typeface="Avenir Heavy"/>
              </a:rPr>
              <a:t>https://github.com/codeforscience/</a:t>
            </a:r>
            <a:r>
              <a:rPr lang="en-US" sz="1600" dirty="0" smtClean="0">
                <a:solidFill>
                  <a:schemeClr val="tx2"/>
                </a:solidFill>
                <a:latin typeface="Avenir Heavy"/>
                <a:cs typeface="Avenir Heavy"/>
              </a:rPr>
              <a:t>sciencefair </a:t>
            </a:r>
            <a:endParaRPr lang="en-US" sz="1600" dirty="0">
              <a:solidFill>
                <a:schemeClr val="tx2"/>
              </a:solidFill>
              <a:latin typeface="Avenir Heavy"/>
              <a:cs typeface="Avenir Heavy"/>
            </a:endParaRPr>
          </a:p>
        </p:txBody>
      </p:sp>
      <p:sp>
        <p:nvSpPr>
          <p:cNvPr id="7" name="Title 6"/>
          <p:cNvSpPr>
            <a:spLocks noGrp="1"/>
          </p:cNvSpPr>
          <p:nvPr>
            <p:ph type="title" idx="4294967295"/>
          </p:nvPr>
        </p:nvSpPr>
        <p:spPr/>
        <p:txBody>
          <a:bodyPr/>
          <a:lstStyle/>
          <a:p>
            <a:r>
              <a:rPr lang="en-US" dirty="0" err="1" smtClean="0"/>
              <a:t>ScienceFair</a:t>
            </a:r>
            <a:endParaRPr lang="en-US" dirty="0"/>
          </a:p>
        </p:txBody>
      </p:sp>
    </p:spTree>
    <p:extLst>
      <p:ext uri="{BB962C8B-B14F-4D97-AF65-F5344CB8AC3E}">
        <p14:creationId xmlns:p14="http://schemas.microsoft.com/office/powerpoint/2010/main" val="29639693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Ideas?</a:t>
            </a:r>
            <a:endParaRPr lang="en-US" dirty="0"/>
          </a:p>
        </p:txBody>
      </p:sp>
      <p:sp>
        <p:nvSpPr>
          <p:cNvPr id="5" name="Text Placeholder 4"/>
          <p:cNvSpPr>
            <a:spLocks noGrp="1"/>
          </p:cNvSpPr>
          <p:nvPr>
            <p:ph type="body" idx="1"/>
          </p:nvPr>
        </p:nvSpPr>
        <p:spPr/>
        <p:txBody>
          <a:bodyPr>
            <a:normAutofit/>
          </a:bodyPr>
          <a:lstStyle/>
          <a:p>
            <a:r>
              <a:rPr lang="en-US" dirty="0" smtClean="0"/>
              <a:t>Email Naomi at </a:t>
            </a:r>
            <a:r>
              <a:rPr lang="en-US" dirty="0" err="1" smtClean="0"/>
              <a:t>innovation</a:t>
            </a:r>
            <a:r>
              <a:rPr lang="en-US" dirty="0" err="1"/>
              <a:t>@elifesciences.org</a:t>
            </a:r>
            <a:endParaRPr lang="en-US" dirty="0" smtClean="0"/>
          </a:p>
        </p:txBody>
      </p:sp>
      <p:sp>
        <p:nvSpPr>
          <p:cNvPr id="2" name="Slide Number Placeholder 1"/>
          <p:cNvSpPr>
            <a:spLocks noGrp="1"/>
          </p:cNvSpPr>
          <p:nvPr>
            <p:ph type="sldNum" sz="quarter" idx="12"/>
          </p:nvPr>
        </p:nvSpPr>
        <p:spPr/>
        <p:txBody>
          <a:bodyPr/>
          <a:lstStyle/>
          <a:p>
            <a:fld id="{0D7FE77A-AD33-FE42-9524-9633142366B3}" type="slidenum">
              <a:rPr lang="en-US" smtClean="0"/>
              <a:pPr/>
              <a:t>9</a:t>
            </a:fld>
            <a:endParaRPr lang="en-US"/>
          </a:p>
        </p:txBody>
      </p:sp>
    </p:spTree>
    <p:extLst>
      <p:ext uri="{BB962C8B-B14F-4D97-AF65-F5344CB8AC3E}">
        <p14:creationId xmlns:p14="http://schemas.microsoft.com/office/powerpoint/2010/main" val="4053784204"/>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Custom 2">
      <a:dk1>
        <a:sysClr val="windowText" lastClr="000000"/>
      </a:dk1>
      <a:lt1>
        <a:sysClr val="window" lastClr="FFFFFF"/>
      </a:lt1>
      <a:dk2>
        <a:srgbClr val="1F497D"/>
      </a:dk2>
      <a:lt2>
        <a:srgbClr val="EEECE1"/>
      </a:lt2>
      <a:accent1>
        <a:srgbClr val="0961AB"/>
      </a:accent1>
      <a:accent2>
        <a:srgbClr val="732060"/>
      </a:accent2>
      <a:accent3>
        <a:srgbClr val="629F43"/>
      </a:accent3>
      <a:accent4>
        <a:srgbClr val="CF0C4E"/>
      </a:accent4>
      <a:accent5>
        <a:srgbClr val="0A9DD9"/>
      </a:accent5>
      <a:accent6>
        <a:srgbClr val="046535"/>
      </a:accent6>
      <a:hlink>
        <a:srgbClr val="595959"/>
      </a:hlink>
      <a:folHlink>
        <a:srgbClr val="FFFFF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Horizon.thmx</Template>
  <TotalTime>33674</TotalTime>
  <Words>4859</Words>
  <Application>Microsoft Macintosh PowerPoint</Application>
  <PresentationFormat>On-screen Show (4:3)</PresentationFormat>
  <Paragraphs>499</Paragraphs>
  <Slides>49</Slides>
  <Notes>49</Notes>
  <HiddenSlides>0</HiddenSlides>
  <MMClips>2</MMClip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Office Theme</vt:lpstr>
      <vt:lpstr>Bringing research to life</vt:lpstr>
      <vt:lpstr>Slides available at</vt:lpstr>
      <vt:lpstr>About eLife</vt:lpstr>
      <vt:lpstr>PowerPoint Presentation</vt:lpstr>
      <vt:lpstr>PowerPoint Presentation</vt:lpstr>
      <vt:lpstr>eLife Innovation Initiative</vt:lpstr>
      <vt:lpstr>eLife Labs</vt:lpstr>
      <vt:lpstr>ScienceFair</vt:lpstr>
      <vt:lpstr>Ideas?</vt:lpstr>
      <vt:lpstr>Why share data+ ?</vt:lpstr>
      <vt:lpstr>PowerPoint Presentation</vt:lpstr>
      <vt:lpstr>“Show me the evidence”</vt:lpstr>
      <vt:lpstr>PowerPoint Presentation</vt:lpstr>
      <vt:lpstr>Sharing data accelerates discovery and innovation</vt:lpstr>
      <vt:lpstr>Sharing data allows community to spot problems…</vt:lpstr>
      <vt:lpstr>…and adjust with advancements</vt:lpstr>
      <vt:lpstr>The state of Open Data</vt:lpstr>
      <vt:lpstr>Open… and FAIR?</vt:lpstr>
      <vt:lpstr>Recent surveys</vt:lpstr>
      <vt:lpstr>73% of biologists aware</vt:lpstr>
      <vt:lpstr>50% make data available</vt:lpstr>
      <vt:lpstr>25% make full dataset available</vt:lpstr>
      <vt:lpstr>Improving data+ sharing</vt:lpstr>
      <vt:lpstr>Data sharing policies</vt:lpstr>
      <vt:lpstr>Data publications</vt:lpstr>
      <vt:lpstr>Can we bring the data closer to the narrative?</vt:lpstr>
      <vt:lpstr>The interactive figure</vt:lpstr>
      <vt:lpstr>PowerPoint Presentation</vt:lpstr>
      <vt:lpstr>The executable figure</vt:lpstr>
      <vt:lpstr>The reproducible figure</vt:lpstr>
      <vt:lpstr>PowerPoint Presentation</vt:lpstr>
      <vt:lpstr>The reproducible document</vt:lpstr>
      <vt:lpstr>PowerPoint Presentation</vt:lpstr>
      <vt:lpstr>Credit</vt:lpstr>
      <vt:lpstr>PowerPoint Presentation</vt:lpstr>
      <vt:lpstr>PowerPoint Presentation</vt:lpstr>
      <vt:lpstr>PowerPoint Presentation</vt:lpstr>
      <vt:lpstr>PowerPoint Presentation</vt:lpstr>
      <vt:lpstr>PowerPoint Presentation</vt:lpstr>
      <vt:lpstr>PowerPoint Presentation</vt:lpstr>
      <vt:lpstr>Connecting projects</vt:lpstr>
      <vt:lpstr>ReFigure</vt:lpstr>
      <vt:lpstr>Where next?</vt:lpstr>
      <vt:lpstr>Publisher constraints</vt:lpstr>
      <vt:lpstr>PowerPoint Presentation</vt:lpstr>
      <vt:lpstr>Outstanding issues</vt:lpstr>
      <vt:lpstr>Opportunities</vt:lpstr>
      <vt:lpstr>Your thoughts?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2013 marketing strategy</dc:title>
  <dc:creator>Jennifer McLennan</dc:creator>
  <cp:lastModifiedBy>Naomi</cp:lastModifiedBy>
  <cp:revision>1290</cp:revision>
  <cp:lastPrinted>2013-10-30T21:42:59Z</cp:lastPrinted>
  <dcterms:created xsi:type="dcterms:W3CDTF">2012-12-20T23:52:00Z</dcterms:created>
  <dcterms:modified xsi:type="dcterms:W3CDTF">2017-05-03T16:13:37Z</dcterms:modified>
</cp:coreProperties>
</file>